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13679488"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E8F7"/>
    <a:srgbClr val="8BB6E9"/>
    <a:srgbClr val="BACBF2"/>
    <a:srgbClr val="2289CB"/>
    <a:srgbClr val="16AC81"/>
    <a:srgbClr val="11A78E"/>
    <a:srgbClr val="EC1840"/>
    <a:srgbClr val="F5A33B"/>
    <a:srgbClr val="2DB6AE"/>
    <a:srgbClr val="EA50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3" autoAdjust="0"/>
    <p:restoredTop sz="94660"/>
  </p:normalViewPr>
  <p:slideViewPr>
    <p:cSldViewPr snapToGrid="0">
      <p:cViewPr>
        <p:scale>
          <a:sx n="100" d="100"/>
          <a:sy n="100" d="100"/>
        </p:scale>
        <p:origin x="-1517" y="-7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709936" y="1237197"/>
            <a:ext cx="10259616" cy="2631887"/>
          </a:xfrm>
        </p:spPr>
        <p:txBody>
          <a:bodyPr anchor="b"/>
          <a:lstStyle>
            <a:lvl1pPr algn="ctr">
              <a:defRPr sz="6614"/>
            </a:lvl1pPr>
          </a:lstStyle>
          <a:p>
            <a:r>
              <a:rPr lang="zh-CN" altLang="en-US"/>
              <a:t>单击此处编辑母版标题样式</a:t>
            </a:r>
            <a:endParaRPr lang="en-US" dirty="0"/>
          </a:p>
        </p:txBody>
      </p:sp>
      <p:sp>
        <p:nvSpPr>
          <p:cNvPr id="3" name="Subtitle 2"/>
          <p:cNvSpPr>
            <a:spLocks noGrp="1"/>
          </p:cNvSpPr>
          <p:nvPr>
            <p:ph type="subTitle" idx="1"/>
          </p:nvPr>
        </p:nvSpPr>
        <p:spPr>
          <a:xfrm>
            <a:off x="1709936" y="3970580"/>
            <a:ext cx="10259616"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E00F537F-8BAF-4C3F-8E2C-9A96B4D1972B}" type="datetimeFigureOut">
              <a:rPr lang="zh-CN" altLang="en-US" smtClean="0"/>
              <a:t>2025/5/7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DECC1A-8B87-4FA0-B348-DAF8D7460903}" type="slidenum">
              <a:rPr lang="zh-CN" altLang="en-US" smtClean="0"/>
              <a:t>‹#›</a:t>
            </a:fld>
            <a:endParaRPr lang="zh-CN" altLang="en-US"/>
          </a:p>
        </p:txBody>
      </p:sp>
    </p:spTree>
    <p:extLst>
      <p:ext uri="{BB962C8B-B14F-4D97-AF65-F5344CB8AC3E}">
        <p14:creationId xmlns:p14="http://schemas.microsoft.com/office/powerpoint/2010/main" val="1380665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E00F537F-8BAF-4C3F-8E2C-9A96B4D1972B}" type="datetimeFigureOut">
              <a:rPr lang="zh-CN" altLang="en-US" smtClean="0"/>
              <a:t>2025/5/7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DECC1A-8B87-4FA0-B348-DAF8D7460903}" type="slidenum">
              <a:rPr lang="zh-CN" altLang="en-US" smtClean="0"/>
              <a:t>‹#›</a:t>
            </a:fld>
            <a:endParaRPr lang="zh-CN" altLang="en-US"/>
          </a:p>
        </p:txBody>
      </p:sp>
    </p:spTree>
    <p:extLst>
      <p:ext uri="{BB962C8B-B14F-4D97-AF65-F5344CB8AC3E}">
        <p14:creationId xmlns:p14="http://schemas.microsoft.com/office/powerpoint/2010/main" val="937192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89383" y="402483"/>
            <a:ext cx="2949640" cy="6406475"/>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940465" y="402483"/>
            <a:ext cx="8677925" cy="6406475"/>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E00F537F-8BAF-4C3F-8E2C-9A96B4D1972B}" type="datetimeFigureOut">
              <a:rPr lang="zh-CN" altLang="en-US" smtClean="0"/>
              <a:t>2025/5/7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DECC1A-8B87-4FA0-B348-DAF8D7460903}" type="slidenum">
              <a:rPr lang="zh-CN" altLang="en-US" smtClean="0"/>
              <a:t>‹#›</a:t>
            </a:fld>
            <a:endParaRPr lang="zh-CN" altLang="en-US"/>
          </a:p>
        </p:txBody>
      </p:sp>
    </p:spTree>
    <p:extLst>
      <p:ext uri="{BB962C8B-B14F-4D97-AF65-F5344CB8AC3E}">
        <p14:creationId xmlns:p14="http://schemas.microsoft.com/office/powerpoint/2010/main" val="265192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E00F537F-8BAF-4C3F-8E2C-9A96B4D1972B}" type="datetimeFigureOut">
              <a:rPr lang="zh-CN" altLang="en-US" smtClean="0"/>
              <a:t>2025/5/7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DECC1A-8B87-4FA0-B348-DAF8D7460903}" type="slidenum">
              <a:rPr lang="zh-CN" altLang="en-US" smtClean="0"/>
              <a:t>‹#›</a:t>
            </a:fld>
            <a:endParaRPr lang="zh-CN" altLang="en-US"/>
          </a:p>
        </p:txBody>
      </p:sp>
    </p:spTree>
    <p:extLst>
      <p:ext uri="{BB962C8B-B14F-4D97-AF65-F5344CB8AC3E}">
        <p14:creationId xmlns:p14="http://schemas.microsoft.com/office/powerpoint/2010/main" val="2050760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933340" y="1884670"/>
            <a:ext cx="11798558" cy="3144614"/>
          </a:xfrm>
        </p:spPr>
        <p:txBody>
          <a:bodyPr anchor="b"/>
          <a:lstStyle>
            <a:lvl1pPr>
              <a:defRPr sz="6614"/>
            </a:lvl1pPr>
          </a:lstStyle>
          <a:p>
            <a:r>
              <a:rPr lang="zh-CN" altLang="en-US"/>
              <a:t>单击此处编辑母版标题样式</a:t>
            </a:r>
            <a:endParaRPr lang="en-US" dirty="0"/>
          </a:p>
        </p:txBody>
      </p:sp>
      <p:sp>
        <p:nvSpPr>
          <p:cNvPr id="3" name="Text Placeholder 2"/>
          <p:cNvSpPr>
            <a:spLocks noGrp="1"/>
          </p:cNvSpPr>
          <p:nvPr>
            <p:ph type="body" idx="1"/>
          </p:nvPr>
        </p:nvSpPr>
        <p:spPr>
          <a:xfrm>
            <a:off x="933340" y="5059034"/>
            <a:ext cx="11798558" cy="1653678"/>
          </a:xfrm>
        </p:spPr>
        <p:txBody>
          <a:bodyPr/>
          <a:lstStyle>
            <a:lvl1pPr marL="0" indent="0">
              <a:buNone/>
              <a:defRPr sz="2646">
                <a:solidFill>
                  <a:schemeClr val="tx1">
                    <a:tint val="75000"/>
                  </a:schemeClr>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E00F537F-8BAF-4C3F-8E2C-9A96B4D1972B}" type="datetimeFigureOut">
              <a:rPr lang="zh-CN" altLang="en-US" smtClean="0"/>
              <a:t>2025/5/7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DECC1A-8B87-4FA0-B348-DAF8D7460903}" type="slidenum">
              <a:rPr lang="zh-CN" altLang="en-US" smtClean="0"/>
              <a:t>‹#›</a:t>
            </a:fld>
            <a:endParaRPr lang="zh-CN" altLang="en-US"/>
          </a:p>
        </p:txBody>
      </p:sp>
    </p:spTree>
    <p:extLst>
      <p:ext uri="{BB962C8B-B14F-4D97-AF65-F5344CB8AC3E}">
        <p14:creationId xmlns:p14="http://schemas.microsoft.com/office/powerpoint/2010/main" val="2631063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940465" y="2012414"/>
            <a:ext cx="5813782" cy="479654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6925241" y="2012414"/>
            <a:ext cx="5813782" cy="479654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E00F537F-8BAF-4C3F-8E2C-9A96B4D1972B}" type="datetimeFigureOut">
              <a:rPr lang="zh-CN" altLang="en-US" smtClean="0"/>
              <a:t>2025/5/7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DDECC1A-8B87-4FA0-B348-DAF8D7460903}" type="slidenum">
              <a:rPr lang="zh-CN" altLang="en-US" smtClean="0"/>
              <a:t>‹#›</a:t>
            </a:fld>
            <a:endParaRPr lang="zh-CN" altLang="en-US"/>
          </a:p>
        </p:txBody>
      </p:sp>
    </p:spTree>
    <p:extLst>
      <p:ext uri="{BB962C8B-B14F-4D97-AF65-F5344CB8AC3E}">
        <p14:creationId xmlns:p14="http://schemas.microsoft.com/office/powerpoint/2010/main" val="135820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942247" y="402483"/>
            <a:ext cx="11798558" cy="1461188"/>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942247" y="1853171"/>
            <a:ext cx="5787064"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zh-CN" altLang="en-US"/>
              <a:t>单击此处编辑母版文本样式</a:t>
            </a:r>
          </a:p>
        </p:txBody>
      </p:sp>
      <p:sp>
        <p:nvSpPr>
          <p:cNvPr id="4" name="Content Placeholder 3"/>
          <p:cNvSpPr>
            <a:spLocks noGrp="1"/>
          </p:cNvSpPr>
          <p:nvPr>
            <p:ph sz="half" idx="2"/>
          </p:nvPr>
        </p:nvSpPr>
        <p:spPr>
          <a:xfrm>
            <a:off x="942247" y="2761381"/>
            <a:ext cx="5787064" cy="4061576"/>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6925241" y="1853171"/>
            <a:ext cx="5815564"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zh-CN" altLang="en-US"/>
              <a:t>单击此处编辑母版文本样式</a:t>
            </a:r>
          </a:p>
        </p:txBody>
      </p:sp>
      <p:sp>
        <p:nvSpPr>
          <p:cNvPr id="6" name="Content Placeholder 5"/>
          <p:cNvSpPr>
            <a:spLocks noGrp="1"/>
          </p:cNvSpPr>
          <p:nvPr>
            <p:ph sz="quarter" idx="4"/>
          </p:nvPr>
        </p:nvSpPr>
        <p:spPr>
          <a:xfrm>
            <a:off x="6925241" y="2761381"/>
            <a:ext cx="5815564" cy="4061576"/>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E00F537F-8BAF-4C3F-8E2C-9A96B4D1972B}" type="datetimeFigureOut">
              <a:rPr lang="zh-CN" altLang="en-US" smtClean="0"/>
              <a:t>2025/5/7</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9DDECC1A-8B87-4FA0-B348-DAF8D7460903}" type="slidenum">
              <a:rPr lang="zh-CN" altLang="en-US" smtClean="0"/>
              <a:t>‹#›</a:t>
            </a:fld>
            <a:endParaRPr lang="zh-CN" altLang="en-US"/>
          </a:p>
        </p:txBody>
      </p:sp>
    </p:spTree>
    <p:extLst>
      <p:ext uri="{BB962C8B-B14F-4D97-AF65-F5344CB8AC3E}">
        <p14:creationId xmlns:p14="http://schemas.microsoft.com/office/powerpoint/2010/main" val="2029785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E00F537F-8BAF-4C3F-8E2C-9A96B4D1972B}" type="datetimeFigureOut">
              <a:rPr lang="zh-CN" altLang="en-US" smtClean="0"/>
              <a:t>2025/5/7</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9DDECC1A-8B87-4FA0-B348-DAF8D7460903}" type="slidenum">
              <a:rPr lang="zh-CN" altLang="en-US" smtClean="0"/>
              <a:t>‹#›</a:t>
            </a:fld>
            <a:endParaRPr lang="zh-CN" altLang="en-US"/>
          </a:p>
        </p:txBody>
      </p:sp>
    </p:spTree>
    <p:extLst>
      <p:ext uri="{BB962C8B-B14F-4D97-AF65-F5344CB8AC3E}">
        <p14:creationId xmlns:p14="http://schemas.microsoft.com/office/powerpoint/2010/main" val="2891087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0F537F-8BAF-4C3F-8E2C-9A96B4D1972B}" type="datetimeFigureOut">
              <a:rPr lang="zh-CN" altLang="en-US" smtClean="0"/>
              <a:t>2025/5/7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9DDECC1A-8B87-4FA0-B348-DAF8D7460903}" type="slidenum">
              <a:rPr lang="zh-CN" altLang="en-US" smtClean="0"/>
              <a:t>‹#›</a:t>
            </a:fld>
            <a:endParaRPr lang="zh-CN" altLang="en-US"/>
          </a:p>
        </p:txBody>
      </p:sp>
    </p:spTree>
    <p:extLst>
      <p:ext uri="{BB962C8B-B14F-4D97-AF65-F5344CB8AC3E}">
        <p14:creationId xmlns:p14="http://schemas.microsoft.com/office/powerpoint/2010/main" val="1259286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942247" y="503978"/>
            <a:ext cx="4411991" cy="1763924"/>
          </a:xfrm>
        </p:spPr>
        <p:txBody>
          <a:bodyPr anchor="b"/>
          <a:lstStyle>
            <a:lvl1pPr>
              <a:defRPr sz="3527"/>
            </a:lvl1pPr>
          </a:lstStyle>
          <a:p>
            <a:r>
              <a:rPr lang="zh-CN" altLang="en-US"/>
              <a:t>单击此处编辑母版标题样式</a:t>
            </a:r>
            <a:endParaRPr lang="en-US" dirty="0"/>
          </a:p>
        </p:txBody>
      </p:sp>
      <p:sp>
        <p:nvSpPr>
          <p:cNvPr id="3" name="Content Placeholder 2"/>
          <p:cNvSpPr>
            <a:spLocks noGrp="1"/>
          </p:cNvSpPr>
          <p:nvPr>
            <p:ph idx="1"/>
          </p:nvPr>
        </p:nvSpPr>
        <p:spPr>
          <a:xfrm>
            <a:off x="5815564" y="1088454"/>
            <a:ext cx="6925241"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942247" y="2267902"/>
            <a:ext cx="4411991"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E00F537F-8BAF-4C3F-8E2C-9A96B4D1972B}" type="datetimeFigureOut">
              <a:rPr lang="zh-CN" altLang="en-US" smtClean="0"/>
              <a:t>2025/5/7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DDECC1A-8B87-4FA0-B348-DAF8D7460903}" type="slidenum">
              <a:rPr lang="zh-CN" altLang="en-US" smtClean="0"/>
              <a:t>‹#›</a:t>
            </a:fld>
            <a:endParaRPr lang="zh-CN" altLang="en-US"/>
          </a:p>
        </p:txBody>
      </p:sp>
    </p:spTree>
    <p:extLst>
      <p:ext uri="{BB962C8B-B14F-4D97-AF65-F5344CB8AC3E}">
        <p14:creationId xmlns:p14="http://schemas.microsoft.com/office/powerpoint/2010/main" val="2732475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942247" y="503978"/>
            <a:ext cx="4411991" cy="1763924"/>
          </a:xfrm>
        </p:spPr>
        <p:txBody>
          <a:bodyPr anchor="b"/>
          <a:lstStyle>
            <a:lvl1pPr>
              <a:defRPr sz="3527"/>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815564" y="1088454"/>
            <a:ext cx="6925241"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zh-CN" altLang="en-US"/>
              <a:t>单击图标添加图片</a:t>
            </a:r>
            <a:endParaRPr lang="en-US" dirty="0"/>
          </a:p>
        </p:txBody>
      </p:sp>
      <p:sp>
        <p:nvSpPr>
          <p:cNvPr id="4" name="Text Placeholder 3"/>
          <p:cNvSpPr>
            <a:spLocks noGrp="1"/>
          </p:cNvSpPr>
          <p:nvPr>
            <p:ph type="body" sz="half" idx="2"/>
          </p:nvPr>
        </p:nvSpPr>
        <p:spPr>
          <a:xfrm>
            <a:off x="942247" y="2267902"/>
            <a:ext cx="4411991"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E00F537F-8BAF-4C3F-8E2C-9A96B4D1972B}" type="datetimeFigureOut">
              <a:rPr lang="zh-CN" altLang="en-US" smtClean="0"/>
              <a:t>2025/5/7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DDECC1A-8B87-4FA0-B348-DAF8D7460903}" type="slidenum">
              <a:rPr lang="zh-CN" altLang="en-US" smtClean="0"/>
              <a:t>‹#›</a:t>
            </a:fld>
            <a:endParaRPr lang="zh-CN" altLang="en-US"/>
          </a:p>
        </p:txBody>
      </p:sp>
    </p:spTree>
    <p:extLst>
      <p:ext uri="{BB962C8B-B14F-4D97-AF65-F5344CB8AC3E}">
        <p14:creationId xmlns:p14="http://schemas.microsoft.com/office/powerpoint/2010/main" val="1087291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0465" y="402483"/>
            <a:ext cx="11798558" cy="1461188"/>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940465" y="2012414"/>
            <a:ext cx="11798558" cy="479654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940465" y="7006699"/>
            <a:ext cx="3077885"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E00F537F-8BAF-4C3F-8E2C-9A96B4D1972B}" type="datetimeFigureOut">
              <a:rPr lang="zh-CN" altLang="en-US" smtClean="0"/>
              <a:t>2025/5/7</a:t>
            </a:fld>
            <a:endParaRPr lang="zh-CN" altLang="en-US"/>
          </a:p>
        </p:txBody>
      </p:sp>
      <p:sp>
        <p:nvSpPr>
          <p:cNvPr id="5" name="Footer Placeholder 4"/>
          <p:cNvSpPr>
            <a:spLocks noGrp="1"/>
          </p:cNvSpPr>
          <p:nvPr>
            <p:ph type="ftr" sz="quarter" idx="3"/>
          </p:nvPr>
        </p:nvSpPr>
        <p:spPr>
          <a:xfrm>
            <a:off x="4531331" y="7006699"/>
            <a:ext cx="461682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9661138" y="7006699"/>
            <a:ext cx="3077885"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9DDECC1A-8B87-4FA0-B348-DAF8D7460903}" type="slidenum">
              <a:rPr lang="zh-CN" altLang="en-US" smtClean="0"/>
              <a:t>‹#›</a:t>
            </a:fld>
            <a:endParaRPr lang="zh-CN" altLang="en-US"/>
          </a:p>
        </p:txBody>
      </p:sp>
    </p:spTree>
    <p:extLst>
      <p:ext uri="{BB962C8B-B14F-4D97-AF65-F5344CB8AC3E}">
        <p14:creationId xmlns:p14="http://schemas.microsoft.com/office/powerpoint/2010/main" val="9116433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sv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svg"/><Relationship Id="rId20" Type="http://schemas.openxmlformats.org/officeDocument/2006/relationships/image" Target="../media/image19.svg"/><Relationship Id="rId1" Type="http://schemas.openxmlformats.org/officeDocument/2006/relationships/slideLayout" Target="../slideLayouts/slideLayout1.xml"/><Relationship Id="rId6" Type="http://schemas.openxmlformats.org/officeDocument/2006/relationships/image" Target="../media/image5.sv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 Id="rId22" Type="http://schemas.openxmlformats.org/officeDocument/2006/relationships/image" Target="../media/image21.svg"/></Relationships>
</file>

<file path=ppt/slides/_rels/slide2.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svg"/><Relationship Id="rId18" Type="http://schemas.openxmlformats.org/officeDocument/2006/relationships/image" Target="../media/image38.png"/><Relationship Id="rId3" Type="http://schemas.openxmlformats.org/officeDocument/2006/relationships/image" Target="../media/image25.svg"/><Relationship Id="rId7" Type="http://schemas.openxmlformats.org/officeDocument/2006/relationships/image" Target="../media/image27.svg"/><Relationship Id="rId12" Type="http://schemas.openxmlformats.org/officeDocument/2006/relationships/image" Target="../media/image32.png"/><Relationship Id="rId17" Type="http://schemas.openxmlformats.org/officeDocument/2006/relationships/image" Target="../media/image37.svg"/><Relationship Id="rId2" Type="http://schemas.openxmlformats.org/officeDocument/2006/relationships/image" Target="../media/image24.png"/><Relationship Id="rId16" Type="http://schemas.openxmlformats.org/officeDocument/2006/relationships/image" Target="../media/image36.png"/><Relationship Id="rId20" Type="http://schemas.openxmlformats.org/officeDocument/2006/relationships/image" Target="../media/image40.png"/><Relationship Id="rId1" Type="http://schemas.openxmlformats.org/officeDocument/2006/relationships/slideLayout" Target="../slideLayouts/slideLayout1.xml"/><Relationship Id="rId6" Type="http://schemas.openxmlformats.org/officeDocument/2006/relationships/image" Target="../media/image26.png"/><Relationship Id="rId11" Type="http://schemas.openxmlformats.org/officeDocument/2006/relationships/image" Target="../media/image31.svg"/><Relationship Id="rId5" Type="http://schemas.openxmlformats.org/officeDocument/2006/relationships/image" Target="../media/image5.svg"/><Relationship Id="rId15" Type="http://schemas.openxmlformats.org/officeDocument/2006/relationships/image" Target="../media/image35.svg"/><Relationship Id="rId10" Type="http://schemas.openxmlformats.org/officeDocument/2006/relationships/image" Target="../media/image30.png"/><Relationship Id="rId19" Type="http://schemas.openxmlformats.org/officeDocument/2006/relationships/image" Target="../media/image39.svg"/><Relationship Id="rId4" Type="http://schemas.openxmlformats.org/officeDocument/2006/relationships/image" Target="../media/image4.png"/><Relationship Id="rId9" Type="http://schemas.openxmlformats.org/officeDocument/2006/relationships/image" Target="../media/image29.svg"/><Relationship Id="rId1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FF2FC"/>
        </a:solidFill>
        <a:effectLst/>
      </p:bgPr>
    </p:bg>
    <p:spTree>
      <p:nvGrpSpPr>
        <p:cNvPr id="1" name=""/>
        <p:cNvGrpSpPr/>
        <p:nvPr/>
      </p:nvGrpSpPr>
      <p:grpSpPr>
        <a:xfrm>
          <a:off x="0" y="0"/>
          <a:ext cx="0" cy="0"/>
          <a:chOff x="0" y="0"/>
          <a:chExt cx="0" cy="0"/>
        </a:xfrm>
      </p:grpSpPr>
      <p:sp>
        <p:nvSpPr>
          <p:cNvPr id="176" name="矩形: 圆角 175">
            <a:extLst>
              <a:ext uri="{FF2B5EF4-FFF2-40B4-BE49-F238E27FC236}">
                <a16:creationId xmlns:a16="http://schemas.microsoft.com/office/drawing/2014/main" id="{5BA11544-9174-6CE2-0891-7DA05D8E096C}"/>
              </a:ext>
            </a:extLst>
          </p:cNvPr>
          <p:cNvSpPr/>
          <p:nvPr/>
        </p:nvSpPr>
        <p:spPr>
          <a:xfrm>
            <a:off x="132320" y="4916134"/>
            <a:ext cx="3155389" cy="2104426"/>
          </a:xfrm>
          <a:prstGeom prst="roundRect">
            <a:avLst>
              <a:gd name="adj" fmla="val 8180"/>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a:extLst>
              <a:ext uri="{FF2B5EF4-FFF2-40B4-BE49-F238E27FC236}">
                <a16:creationId xmlns:a16="http://schemas.microsoft.com/office/drawing/2014/main" id="{3119CD24-2247-76CF-E983-1692274702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9489" y="0"/>
            <a:ext cx="3419999" cy="7559675"/>
          </a:xfrm>
          <a:prstGeom prst="rect">
            <a:avLst/>
          </a:prstGeom>
        </p:spPr>
      </p:pic>
      <p:pic>
        <p:nvPicPr>
          <p:cNvPr id="5" name="图形 4">
            <a:extLst>
              <a:ext uri="{FF2B5EF4-FFF2-40B4-BE49-F238E27FC236}">
                <a16:creationId xmlns:a16="http://schemas.microsoft.com/office/drawing/2014/main" id="{42281B2E-4393-3FE2-9E6C-ED2B1D3FF09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13155" y="279285"/>
            <a:ext cx="1214025" cy="228523"/>
          </a:xfrm>
          <a:prstGeom prst="rect">
            <a:avLst/>
          </a:prstGeom>
        </p:spPr>
      </p:pic>
      <p:sp>
        <p:nvSpPr>
          <p:cNvPr id="12" name="图形 10">
            <a:extLst>
              <a:ext uri="{FF2B5EF4-FFF2-40B4-BE49-F238E27FC236}">
                <a16:creationId xmlns:a16="http://schemas.microsoft.com/office/drawing/2014/main" id="{B6DC794E-F570-36D5-219C-1C1E83072D09}"/>
              </a:ext>
            </a:extLst>
          </p:cNvPr>
          <p:cNvSpPr/>
          <p:nvPr/>
        </p:nvSpPr>
        <p:spPr>
          <a:xfrm>
            <a:off x="7013538" y="529987"/>
            <a:ext cx="3076134" cy="2291627"/>
          </a:xfrm>
          <a:custGeom>
            <a:avLst/>
            <a:gdLst>
              <a:gd name="connsiteX0" fmla="*/ 2119503 w 2200465"/>
              <a:gd name="connsiteY0" fmla="*/ 0 h 1739836"/>
              <a:gd name="connsiteX1" fmla="*/ 2200466 w 2200465"/>
              <a:gd name="connsiteY1" fmla="*/ 80963 h 1739836"/>
              <a:gd name="connsiteX2" fmla="*/ 2200466 w 2200465"/>
              <a:gd name="connsiteY2" fmla="*/ 1658874 h 1739836"/>
              <a:gd name="connsiteX3" fmla="*/ 2119503 w 2200465"/>
              <a:gd name="connsiteY3" fmla="*/ 1739837 h 1739836"/>
              <a:gd name="connsiteX4" fmla="*/ 80963 w 2200465"/>
              <a:gd name="connsiteY4" fmla="*/ 1739837 h 1739836"/>
              <a:gd name="connsiteX5" fmla="*/ 0 w 2200465"/>
              <a:gd name="connsiteY5" fmla="*/ 1658874 h 1739836"/>
              <a:gd name="connsiteX6" fmla="*/ 0 w 2200465"/>
              <a:gd name="connsiteY6" fmla="*/ 80963 h 1739836"/>
              <a:gd name="connsiteX7" fmla="*/ 80963 w 2200465"/>
              <a:gd name="connsiteY7" fmla="*/ 0 h 173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00465" h="1739836">
                <a:moveTo>
                  <a:pt x="2119503" y="0"/>
                </a:moveTo>
                <a:cubicBezTo>
                  <a:pt x="2164218" y="0"/>
                  <a:pt x="2200466" y="36248"/>
                  <a:pt x="2200466" y="80963"/>
                </a:cubicBezTo>
                <a:lnTo>
                  <a:pt x="2200466" y="1658874"/>
                </a:lnTo>
                <a:cubicBezTo>
                  <a:pt x="2200466" y="1703589"/>
                  <a:pt x="2164218" y="1739837"/>
                  <a:pt x="2119503" y="1739837"/>
                </a:cubicBezTo>
                <a:lnTo>
                  <a:pt x="80963" y="1739837"/>
                </a:lnTo>
                <a:cubicBezTo>
                  <a:pt x="36248" y="1739837"/>
                  <a:pt x="0" y="1703589"/>
                  <a:pt x="0" y="1658874"/>
                </a:cubicBezTo>
                <a:lnTo>
                  <a:pt x="0" y="80963"/>
                </a:lnTo>
                <a:cubicBezTo>
                  <a:pt x="0" y="36248"/>
                  <a:pt x="36248" y="0"/>
                  <a:pt x="80963" y="0"/>
                </a:cubicBezTo>
                <a:close/>
              </a:path>
            </a:pathLst>
          </a:custGeom>
          <a:gradFill flip="none" rotWithShape="1">
            <a:gsLst>
              <a:gs pos="100000">
                <a:srgbClr val="699BD2"/>
              </a:gs>
              <a:gs pos="0">
                <a:srgbClr val="EAF6FD"/>
              </a:gs>
              <a:gs pos="64000">
                <a:srgbClr val="A2C3E7"/>
              </a:gs>
            </a:gsLst>
            <a:lin ang="5400000" scaled="1"/>
            <a:tileRect/>
          </a:gradFill>
          <a:ln w="4763" cap="flat">
            <a:solidFill>
              <a:srgbClr val="E8F5FD"/>
            </a:solidFill>
            <a:prstDash val="solid"/>
            <a:miter/>
          </a:ln>
        </p:spPr>
        <p:txBody>
          <a:bodyPr rtlCol="0" anchor="ctr"/>
          <a:lstStyle/>
          <a:p>
            <a:endParaRPr lang="zh-CN" altLang="en-US" dirty="0"/>
          </a:p>
        </p:txBody>
      </p:sp>
      <p:sp>
        <p:nvSpPr>
          <p:cNvPr id="15" name="文本框 14">
            <a:extLst>
              <a:ext uri="{FF2B5EF4-FFF2-40B4-BE49-F238E27FC236}">
                <a16:creationId xmlns:a16="http://schemas.microsoft.com/office/drawing/2014/main" id="{BD86C0A0-D805-C200-7822-9342703F33F8}"/>
              </a:ext>
            </a:extLst>
          </p:cNvPr>
          <p:cNvSpPr txBox="1"/>
          <p:nvPr/>
        </p:nvSpPr>
        <p:spPr>
          <a:xfrm>
            <a:off x="6968353" y="225790"/>
            <a:ext cx="1338828" cy="246221"/>
          </a:xfrm>
          <a:prstGeom prst="rect">
            <a:avLst/>
          </a:prstGeom>
          <a:noFill/>
        </p:spPr>
        <p:txBody>
          <a:bodyPr wrap="none" rtlCol="0">
            <a:spAutoFit/>
          </a:bodyPr>
          <a:lstStyle/>
          <a:p>
            <a:r>
              <a:rPr lang="zh-CN" altLang="en-US" sz="1000" b="1" dirty="0">
                <a:gradFill>
                  <a:gsLst>
                    <a:gs pos="100000">
                      <a:srgbClr val="00A5DE"/>
                    </a:gs>
                    <a:gs pos="0">
                      <a:srgbClr val="00A566"/>
                    </a:gs>
                    <a:gs pos="64000">
                      <a:srgbClr val="49BCBD"/>
                    </a:gs>
                  </a:gsLst>
                  <a:lin ang="0" scaled="0"/>
                </a:gradFill>
                <a:latin typeface="微软雅黑" panose="020B0503020204020204" pitchFamily="34" charset="-122"/>
                <a:ea typeface="微软雅黑" panose="020B0503020204020204" pitchFamily="34" charset="-122"/>
              </a:rPr>
              <a:t>某合同还款计划示例</a:t>
            </a:r>
          </a:p>
        </p:txBody>
      </p:sp>
      <p:sp>
        <p:nvSpPr>
          <p:cNvPr id="16" name="文本框 15">
            <a:extLst>
              <a:ext uri="{FF2B5EF4-FFF2-40B4-BE49-F238E27FC236}">
                <a16:creationId xmlns:a16="http://schemas.microsoft.com/office/drawing/2014/main" id="{BD971883-B6CE-CC7A-64DA-E3E63B6FEC6E}"/>
              </a:ext>
            </a:extLst>
          </p:cNvPr>
          <p:cNvSpPr txBox="1"/>
          <p:nvPr/>
        </p:nvSpPr>
        <p:spPr>
          <a:xfrm>
            <a:off x="7099947" y="642654"/>
            <a:ext cx="2283829" cy="396455"/>
          </a:xfrm>
          <a:prstGeom prst="rect">
            <a:avLst/>
          </a:prstGeom>
          <a:noFill/>
        </p:spPr>
        <p:txBody>
          <a:bodyPr wrap="square" rtlCol="0">
            <a:spAutoFit/>
          </a:bodyPr>
          <a:lstStyle/>
          <a:p>
            <a:pPr>
              <a:lnSpc>
                <a:spcPct val="150000"/>
              </a:lnSpc>
            </a:pPr>
            <a:r>
              <a:rPr lang="zh-CN" altLang="en-US" sz="700" dirty="0">
                <a:solidFill>
                  <a:srgbClr val="1D50A2"/>
                </a:solidFill>
                <a:latin typeface="微软雅黑" panose="020B0503020204020204" pitchFamily="34" charset="-122"/>
                <a:ea typeface="微软雅黑" panose="020B0503020204020204" pitchFamily="34" charset="-122"/>
              </a:rPr>
              <a:t>某位大一新生</a:t>
            </a:r>
            <a:r>
              <a:rPr lang="en-US" altLang="zh-CN" sz="700" dirty="0">
                <a:solidFill>
                  <a:srgbClr val="1D50A2"/>
                </a:solidFill>
                <a:latin typeface="微软雅黑" panose="020B0503020204020204" pitchFamily="34" charset="-122"/>
                <a:ea typeface="微软雅黑" panose="020B0503020204020204" pitchFamily="34" charset="-122"/>
              </a:rPr>
              <a:t>2025</a:t>
            </a:r>
            <a:r>
              <a:rPr lang="zh-CN" altLang="en-US" sz="700" dirty="0">
                <a:solidFill>
                  <a:srgbClr val="1D50A2"/>
                </a:solidFill>
                <a:latin typeface="微软雅黑" panose="020B0503020204020204" pitchFamily="34" charset="-122"/>
                <a:ea typeface="微软雅黑" panose="020B0503020204020204" pitchFamily="34" charset="-122"/>
              </a:rPr>
              <a:t>年申请一笔期限为</a:t>
            </a:r>
            <a:r>
              <a:rPr lang="en-US" altLang="zh-CN" sz="700" dirty="0">
                <a:solidFill>
                  <a:srgbClr val="1D50A2"/>
                </a:solidFill>
                <a:latin typeface="微软雅黑" panose="020B0503020204020204" pitchFamily="34" charset="-122"/>
                <a:ea typeface="微软雅黑" panose="020B0503020204020204" pitchFamily="34" charset="-122"/>
              </a:rPr>
              <a:t>17</a:t>
            </a:r>
            <a:r>
              <a:rPr lang="zh-CN" altLang="en-US" sz="700" dirty="0">
                <a:solidFill>
                  <a:srgbClr val="1D50A2"/>
                </a:solidFill>
                <a:latin typeface="微软雅黑" panose="020B0503020204020204" pitchFamily="34" charset="-122"/>
                <a:ea typeface="微软雅黑" panose="020B0503020204020204" pitchFamily="34" charset="-122"/>
              </a:rPr>
              <a:t>年的生源地</a:t>
            </a:r>
          </a:p>
          <a:p>
            <a:pPr>
              <a:lnSpc>
                <a:spcPct val="150000"/>
              </a:lnSpc>
            </a:pPr>
            <a:r>
              <a:rPr lang="zh-CN" altLang="en-US" sz="700" dirty="0">
                <a:solidFill>
                  <a:srgbClr val="1D50A2"/>
                </a:solidFill>
                <a:latin typeface="微软雅黑" panose="020B0503020204020204" pitchFamily="34" charset="-122"/>
                <a:ea typeface="微软雅黑" panose="020B0503020204020204" pitchFamily="34" charset="-122"/>
              </a:rPr>
              <a:t>信用助学贷款，其大学学制为四年，还款计划如下：</a:t>
            </a:r>
          </a:p>
        </p:txBody>
      </p:sp>
      <p:graphicFrame>
        <p:nvGraphicFramePr>
          <p:cNvPr id="17" name="表格 16">
            <a:extLst>
              <a:ext uri="{FF2B5EF4-FFF2-40B4-BE49-F238E27FC236}">
                <a16:creationId xmlns:a16="http://schemas.microsoft.com/office/drawing/2014/main" id="{F63232A8-0D07-9CB9-59A5-B430CF4D5D14}"/>
              </a:ext>
            </a:extLst>
          </p:cNvPr>
          <p:cNvGraphicFramePr>
            <a:graphicFrameLocks noGrp="1"/>
          </p:cNvGraphicFramePr>
          <p:nvPr>
            <p:extLst>
              <p:ext uri="{D42A27DB-BD31-4B8C-83A1-F6EECF244321}">
                <p14:modId xmlns:p14="http://schemas.microsoft.com/office/powerpoint/2010/main" val="1890266499"/>
              </p:ext>
            </p:extLst>
          </p:nvPr>
        </p:nvGraphicFramePr>
        <p:xfrm>
          <a:off x="7188618" y="1072985"/>
          <a:ext cx="2725975" cy="1524157"/>
        </p:xfrm>
        <a:graphic>
          <a:graphicData uri="http://schemas.openxmlformats.org/drawingml/2006/table">
            <a:tbl>
              <a:tblPr firstRow="1" bandRow="1">
                <a:tableStyleId>{00A15C55-8517-42AA-B614-E9B94910E393}</a:tableStyleId>
              </a:tblPr>
              <a:tblGrid>
                <a:gridCol w="779795">
                  <a:extLst>
                    <a:ext uri="{9D8B030D-6E8A-4147-A177-3AD203B41FA5}">
                      <a16:colId xmlns:a16="http://schemas.microsoft.com/office/drawing/2014/main" val="795474763"/>
                    </a:ext>
                  </a:extLst>
                </a:gridCol>
                <a:gridCol w="684247">
                  <a:extLst>
                    <a:ext uri="{9D8B030D-6E8A-4147-A177-3AD203B41FA5}">
                      <a16:colId xmlns:a16="http://schemas.microsoft.com/office/drawing/2014/main" val="560232034"/>
                    </a:ext>
                  </a:extLst>
                </a:gridCol>
                <a:gridCol w="1261933">
                  <a:extLst>
                    <a:ext uri="{9D8B030D-6E8A-4147-A177-3AD203B41FA5}">
                      <a16:colId xmlns:a16="http://schemas.microsoft.com/office/drawing/2014/main" val="2818881576"/>
                    </a:ext>
                  </a:extLst>
                </a:gridCol>
              </a:tblGrid>
              <a:tr h="204175">
                <a:tc>
                  <a:txBody>
                    <a:bodyPr/>
                    <a:lstStyle/>
                    <a:p>
                      <a:pPr algn="ctr"/>
                      <a:r>
                        <a:rPr lang="zh-CN" altLang="en-US" sz="700" b="0" dirty="0">
                          <a:solidFill>
                            <a:srgbClr val="1D50A2"/>
                          </a:solidFill>
                          <a:latin typeface="微软雅黑" panose="020B0503020204020204" pitchFamily="34" charset="-122"/>
                          <a:ea typeface="微软雅黑" panose="020B0503020204020204" pitchFamily="34" charset="-122"/>
                        </a:rPr>
                        <a:t>时间</a:t>
                      </a:r>
                    </a:p>
                  </a:txBody>
                  <a:tcPr marL="52218" marR="52218" marT="26109" marB="26109"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BF1CE"/>
                    </a:solidFill>
                  </a:tcPr>
                </a:tc>
                <a:tc>
                  <a:txBody>
                    <a:bodyPr/>
                    <a:lstStyle/>
                    <a:p>
                      <a:pPr algn="ctr"/>
                      <a:r>
                        <a:rPr lang="zh-CN" altLang="en-US" sz="700" b="0" dirty="0">
                          <a:solidFill>
                            <a:srgbClr val="1D50A2"/>
                          </a:solidFill>
                          <a:latin typeface="微软雅黑" panose="020B0503020204020204" pitchFamily="34" charset="-122"/>
                          <a:ea typeface="微软雅黑" panose="020B0503020204020204" pitchFamily="34" charset="-122"/>
                        </a:rPr>
                        <a:t>还本付息日</a:t>
                      </a:r>
                    </a:p>
                  </a:txBody>
                  <a:tcPr marL="52218" marR="52218" marT="26109" marB="26109"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BF1CE"/>
                    </a:solidFill>
                  </a:tcPr>
                </a:tc>
                <a:tc>
                  <a:txBody>
                    <a:bodyPr/>
                    <a:lstStyle/>
                    <a:p>
                      <a:pPr algn="ctr"/>
                      <a:r>
                        <a:rPr lang="zh-CN" altLang="en-US" sz="700" b="0" dirty="0">
                          <a:solidFill>
                            <a:srgbClr val="1D50A2"/>
                          </a:solidFill>
                          <a:latin typeface="微软雅黑" panose="020B0503020204020204" pitchFamily="34" charset="-122"/>
                          <a:ea typeface="微软雅黑" panose="020B0503020204020204" pitchFamily="34" charset="-122"/>
                        </a:rPr>
                        <a:t>应还本金和利息</a:t>
                      </a:r>
                    </a:p>
                  </a:txBody>
                  <a:tcPr marL="52218" marR="52218" marT="26109" marB="26109"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BF1CE"/>
                    </a:solidFill>
                  </a:tcPr>
                </a:tc>
                <a:extLst>
                  <a:ext uri="{0D108BD9-81ED-4DB2-BD59-A6C34878D82A}">
                    <a16:rowId xmlns:a16="http://schemas.microsoft.com/office/drawing/2014/main" val="2686264209"/>
                  </a:ext>
                </a:extLst>
              </a:tr>
              <a:tr h="259791">
                <a:tc>
                  <a:txBody>
                    <a:bodyPr/>
                    <a:lstStyle/>
                    <a:p>
                      <a:pPr algn="ctr"/>
                      <a:r>
                        <a:rPr lang="zh-CN" altLang="en-US" sz="500" dirty="0">
                          <a:latin typeface="微软雅黑" panose="020B0503020204020204" pitchFamily="34" charset="-122"/>
                          <a:ea typeface="微软雅黑" panose="020B0503020204020204" pitchFamily="34" charset="-122"/>
                        </a:rPr>
                        <a:t>在校期间</a:t>
                      </a:r>
                    </a:p>
                  </a:txBody>
                  <a:tcPr marL="52218" marR="52218" marT="26109" marB="26109"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altLang="zh-CN" sz="500" dirty="0">
                          <a:latin typeface="微软雅黑" panose="020B0503020204020204" pitchFamily="34" charset="-122"/>
                          <a:ea typeface="微软雅黑" panose="020B0503020204020204" pitchFamily="34" charset="-122"/>
                        </a:rPr>
                        <a:t>——</a:t>
                      </a:r>
                      <a:endParaRPr lang="zh-CN" altLang="en-US" sz="500" dirty="0">
                        <a:latin typeface="微软雅黑" panose="020B0503020204020204" pitchFamily="34" charset="-122"/>
                        <a:ea typeface="微软雅黑" panose="020B0503020204020204" pitchFamily="34" charset="-122"/>
                      </a:endParaRPr>
                    </a:p>
                  </a:txBody>
                  <a:tcPr marL="52218" marR="52218" marT="26109" marB="26109"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zh-CN" altLang="en-US" sz="500" dirty="0">
                          <a:latin typeface="微软雅黑" panose="020B0503020204020204" pitchFamily="34" charset="-122"/>
                          <a:ea typeface="微软雅黑" panose="020B0503020204020204" pitchFamily="34" charset="-122"/>
                        </a:rPr>
                        <a:t>无需偿还利息或本金</a:t>
                      </a:r>
                    </a:p>
                  </a:txBody>
                  <a:tcPr marL="52218" marR="52218" marT="26109" marB="26109"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42124610"/>
                  </a:ext>
                </a:extLst>
              </a:tr>
              <a:tr h="259791">
                <a:tc>
                  <a:txBody>
                    <a:bodyPr/>
                    <a:lstStyle/>
                    <a:p>
                      <a:pPr algn="ctr"/>
                      <a:r>
                        <a:rPr lang="zh-CN" altLang="en-US" sz="500" dirty="0">
                          <a:latin typeface="微软雅黑" panose="020B0503020204020204" pitchFamily="34" charset="-122"/>
                          <a:ea typeface="微软雅黑" panose="020B0503020204020204" pitchFamily="34" charset="-122"/>
                        </a:rPr>
                        <a:t>毕业当年（即</a:t>
                      </a:r>
                      <a:r>
                        <a:rPr lang="en-US" altLang="zh-CN" sz="500" dirty="0">
                          <a:latin typeface="微软雅黑" panose="020B0503020204020204" pitchFamily="34" charset="-122"/>
                          <a:ea typeface="微软雅黑" panose="020B0503020204020204" pitchFamily="34" charset="-122"/>
                        </a:rPr>
                        <a:t>2029</a:t>
                      </a:r>
                      <a:r>
                        <a:rPr lang="zh-CN" altLang="en-US" sz="500" dirty="0">
                          <a:latin typeface="微软雅黑" panose="020B0503020204020204" pitchFamily="34" charset="-122"/>
                          <a:ea typeface="微软雅黑" panose="020B0503020204020204" pitchFamily="34" charset="-122"/>
                        </a:rPr>
                        <a:t>年）</a:t>
                      </a:r>
                    </a:p>
                  </a:txBody>
                  <a:tcPr marL="52218" marR="52218" marT="26109" marB="26109"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F6FD"/>
                    </a:solidFill>
                  </a:tcPr>
                </a:tc>
                <a:tc>
                  <a:txBody>
                    <a:bodyPr/>
                    <a:lstStyle/>
                    <a:p>
                      <a:pPr algn="ctr"/>
                      <a:r>
                        <a:rPr lang="en-US" altLang="zh-CN" sz="500" dirty="0">
                          <a:latin typeface="微软雅黑" panose="020B0503020204020204" pitchFamily="34" charset="-122"/>
                          <a:ea typeface="微软雅黑" panose="020B0503020204020204" pitchFamily="34" charset="-122"/>
                        </a:rPr>
                        <a:t>12</a:t>
                      </a:r>
                      <a:r>
                        <a:rPr lang="zh-CN" altLang="en-US" sz="500" dirty="0">
                          <a:latin typeface="微软雅黑" panose="020B0503020204020204" pitchFamily="34" charset="-122"/>
                          <a:ea typeface="微软雅黑" panose="020B0503020204020204" pitchFamily="34" charset="-122"/>
                        </a:rPr>
                        <a:t>月</a:t>
                      </a:r>
                      <a:r>
                        <a:rPr lang="en-US" altLang="zh-CN" sz="500" dirty="0">
                          <a:latin typeface="微软雅黑" panose="020B0503020204020204" pitchFamily="34" charset="-122"/>
                          <a:ea typeface="微软雅黑" panose="020B0503020204020204" pitchFamily="34" charset="-122"/>
                        </a:rPr>
                        <a:t>20</a:t>
                      </a:r>
                      <a:r>
                        <a:rPr lang="zh-CN" altLang="en-US" sz="500" dirty="0">
                          <a:latin typeface="微软雅黑" panose="020B0503020204020204" pitchFamily="34" charset="-122"/>
                          <a:ea typeface="微软雅黑" panose="020B0503020204020204" pitchFamily="34" charset="-122"/>
                        </a:rPr>
                        <a:t>日</a:t>
                      </a:r>
                    </a:p>
                  </a:txBody>
                  <a:tcPr marL="52218" marR="52218" marT="26109" marB="26109"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F6FD"/>
                    </a:solidFill>
                  </a:tcPr>
                </a:tc>
                <a:tc>
                  <a:txBody>
                    <a:bodyPr/>
                    <a:lstStyle/>
                    <a:p>
                      <a:pPr algn="ctr"/>
                      <a:r>
                        <a:rPr lang="zh-CN" altLang="en-US" sz="500" dirty="0">
                          <a:latin typeface="微软雅黑" panose="020B0503020204020204" pitchFamily="34" charset="-122"/>
                          <a:ea typeface="微软雅黑" panose="020B0503020204020204" pitchFamily="34" charset="-122"/>
                        </a:rPr>
                        <a:t>偿还本年度</a:t>
                      </a:r>
                      <a:r>
                        <a:rPr lang="en-US" altLang="zh-CN" sz="500" dirty="0">
                          <a:latin typeface="微软雅黑" panose="020B0503020204020204" pitchFamily="34" charset="-122"/>
                          <a:ea typeface="微软雅黑" panose="020B0503020204020204" pitchFamily="34" charset="-122"/>
                        </a:rPr>
                        <a:t>9</a:t>
                      </a:r>
                      <a:r>
                        <a:rPr lang="zh-CN" altLang="en-US" sz="500" dirty="0">
                          <a:latin typeface="微软雅黑" panose="020B0503020204020204" pitchFamily="34" charset="-122"/>
                          <a:ea typeface="微软雅黑" panose="020B0503020204020204" pitchFamily="34" charset="-122"/>
                        </a:rPr>
                        <a:t>月</a:t>
                      </a:r>
                      <a:r>
                        <a:rPr lang="en-US" altLang="zh-CN" sz="500" dirty="0">
                          <a:latin typeface="微软雅黑" panose="020B0503020204020204" pitchFamily="34" charset="-122"/>
                          <a:ea typeface="微软雅黑" panose="020B0503020204020204" pitchFamily="34" charset="-122"/>
                        </a:rPr>
                        <a:t>1</a:t>
                      </a:r>
                      <a:r>
                        <a:rPr lang="zh-CN" altLang="en-US" sz="500" dirty="0">
                          <a:latin typeface="微软雅黑" panose="020B0503020204020204" pitchFamily="34" charset="-122"/>
                          <a:ea typeface="微软雅黑" panose="020B0503020204020204" pitchFamily="34" charset="-122"/>
                        </a:rPr>
                        <a:t>日至</a:t>
                      </a:r>
                      <a:r>
                        <a:rPr lang="en-US" altLang="zh-CN" sz="500" dirty="0">
                          <a:latin typeface="微软雅黑" panose="020B0503020204020204" pitchFamily="34" charset="-122"/>
                          <a:ea typeface="微软雅黑" panose="020B0503020204020204" pitchFamily="34" charset="-122"/>
                        </a:rPr>
                        <a:t>12</a:t>
                      </a:r>
                      <a:r>
                        <a:rPr lang="zh-CN" altLang="en-US" sz="500" dirty="0">
                          <a:latin typeface="微软雅黑" panose="020B0503020204020204" pitchFamily="34" charset="-122"/>
                          <a:ea typeface="微软雅黑" panose="020B0503020204020204" pitchFamily="34" charset="-122"/>
                        </a:rPr>
                        <a:t>月</a:t>
                      </a:r>
                      <a:r>
                        <a:rPr lang="en-US" altLang="zh-CN" sz="500" dirty="0">
                          <a:latin typeface="微软雅黑" panose="020B0503020204020204" pitchFamily="34" charset="-122"/>
                          <a:ea typeface="微软雅黑" panose="020B0503020204020204" pitchFamily="34" charset="-122"/>
                        </a:rPr>
                        <a:t>20</a:t>
                      </a:r>
                      <a:r>
                        <a:rPr lang="zh-CN" altLang="en-US" sz="500" dirty="0">
                          <a:latin typeface="微软雅黑" panose="020B0503020204020204" pitchFamily="34" charset="-122"/>
                          <a:ea typeface="微软雅黑" panose="020B0503020204020204" pitchFamily="34" charset="-122"/>
                        </a:rPr>
                        <a:t>日的利息，共</a:t>
                      </a:r>
                      <a:r>
                        <a:rPr lang="en-US" altLang="zh-CN" sz="500" dirty="0">
                          <a:latin typeface="微软雅黑" panose="020B0503020204020204" pitchFamily="34" charset="-122"/>
                          <a:ea typeface="微软雅黑" panose="020B0503020204020204" pitchFamily="34" charset="-122"/>
                        </a:rPr>
                        <a:t>111</a:t>
                      </a:r>
                      <a:r>
                        <a:rPr lang="zh-CN" altLang="en-US" sz="500" dirty="0">
                          <a:latin typeface="微软雅黑" panose="020B0503020204020204" pitchFamily="34" charset="-122"/>
                          <a:ea typeface="微软雅黑" panose="020B0503020204020204" pitchFamily="34" charset="-122"/>
                        </a:rPr>
                        <a:t>天，只需偿还利息</a:t>
                      </a:r>
                    </a:p>
                  </a:txBody>
                  <a:tcPr marL="52218" marR="52218" marT="26109" marB="26109"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F6FD"/>
                    </a:solidFill>
                  </a:tcPr>
                </a:tc>
                <a:extLst>
                  <a:ext uri="{0D108BD9-81ED-4DB2-BD59-A6C34878D82A}">
                    <a16:rowId xmlns:a16="http://schemas.microsoft.com/office/drawing/2014/main" val="1990088429"/>
                  </a:ext>
                </a:extLst>
              </a:tr>
              <a:tr h="259791">
                <a:tc>
                  <a:txBody>
                    <a:bodyPr/>
                    <a:lstStyle/>
                    <a:p>
                      <a:pPr algn="ctr"/>
                      <a:r>
                        <a:rPr lang="en-US" altLang="zh-CN" sz="500" dirty="0">
                          <a:latin typeface="微软雅黑" panose="020B0503020204020204" pitchFamily="34" charset="-122"/>
                          <a:ea typeface="微软雅黑" panose="020B0503020204020204" pitchFamily="34" charset="-122"/>
                        </a:rPr>
                        <a:t>2030</a:t>
                      </a:r>
                      <a:r>
                        <a:rPr lang="zh-CN" altLang="en-US" sz="500" dirty="0">
                          <a:latin typeface="微软雅黑" panose="020B0503020204020204" pitchFamily="34" charset="-122"/>
                          <a:ea typeface="微软雅黑" panose="020B0503020204020204" pitchFamily="34" charset="-122"/>
                        </a:rPr>
                        <a:t>年至</a:t>
                      </a:r>
                      <a:r>
                        <a:rPr lang="en-US" altLang="zh-CN" sz="500" dirty="0">
                          <a:latin typeface="微软雅黑" panose="020B0503020204020204" pitchFamily="34" charset="-122"/>
                          <a:ea typeface="微软雅黑" panose="020B0503020204020204" pitchFamily="34" charset="-122"/>
                        </a:rPr>
                        <a:t>2033</a:t>
                      </a:r>
                      <a:r>
                        <a:rPr lang="zh-CN" altLang="en-US" sz="500" dirty="0">
                          <a:latin typeface="微软雅黑" panose="020B0503020204020204" pitchFamily="34" charset="-122"/>
                          <a:ea typeface="微软雅黑" panose="020B0503020204020204" pitchFamily="34" charset="-122"/>
                        </a:rPr>
                        <a:t>年</a:t>
                      </a:r>
                    </a:p>
                  </a:txBody>
                  <a:tcPr marL="52218" marR="52218" marT="26109" marB="26109"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zh-CN" altLang="en-US" sz="500" dirty="0">
                          <a:latin typeface="微软雅黑" panose="020B0503020204020204" pitchFamily="34" charset="-122"/>
                          <a:ea typeface="微软雅黑" panose="020B0503020204020204" pitchFamily="34" charset="-122"/>
                        </a:rPr>
                        <a:t>每年的</a:t>
                      </a:r>
                      <a:r>
                        <a:rPr lang="en-US" altLang="zh-CN" sz="500" dirty="0">
                          <a:latin typeface="微软雅黑" panose="020B0503020204020204" pitchFamily="34" charset="-122"/>
                          <a:ea typeface="微软雅黑" panose="020B0503020204020204" pitchFamily="34" charset="-122"/>
                        </a:rPr>
                        <a:t>12</a:t>
                      </a:r>
                      <a:r>
                        <a:rPr lang="zh-CN" altLang="en-US" sz="500" dirty="0">
                          <a:latin typeface="微软雅黑" panose="020B0503020204020204" pitchFamily="34" charset="-122"/>
                          <a:ea typeface="微软雅黑" panose="020B0503020204020204" pitchFamily="34" charset="-122"/>
                        </a:rPr>
                        <a:t>月</a:t>
                      </a:r>
                      <a:r>
                        <a:rPr lang="en-US" altLang="zh-CN" sz="500" dirty="0">
                          <a:latin typeface="微软雅黑" panose="020B0503020204020204" pitchFamily="34" charset="-122"/>
                          <a:ea typeface="微软雅黑" panose="020B0503020204020204" pitchFamily="34" charset="-122"/>
                        </a:rPr>
                        <a:t>20</a:t>
                      </a:r>
                      <a:r>
                        <a:rPr lang="zh-CN" altLang="en-US" sz="500" dirty="0">
                          <a:latin typeface="微软雅黑" panose="020B0503020204020204" pitchFamily="34" charset="-122"/>
                          <a:ea typeface="微软雅黑" panose="020B0503020204020204" pitchFamily="34" charset="-122"/>
                        </a:rPr>
                        <a:t>日</a:t>
                      </a:r>
                    </a:p>
                  </a:txBody>
                  <a:tcPr marL="52218" marR="52218" marT="26109" marB="26109"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zh-CN" altLang="en-US" sz="500" dirty="0">
                          <a:latin typeface="微软雅黑" panose="020B0503020204020204" pitchFamily="34" charset="-122"/>
                          <a:ea typeface="微软雅黑" panose="020B0503020204020204" pitchFamily="34" charset="-122"/>
                        </a:rPr>
                        <a:t>偿还上一年度 </a:t>
                      </a:r>
                      <a:r>
                        <a:rPr lang="en-US" altLang="zh-CN" sz="500" dirty="0">
                          <a:latin typeface="微软雅黑" panose="020B0503020204020204" pitchFamily="34" charset="-122"/>
                          <a:ea typeface="微软雅黑" panose="020B0503020204020204" pitchFamily="34" charset="-122"/>
                        </a:rPr>
                        <a:t>12 </a:t>
                      </a:r>
                      <a:r>
                        <a:rPr lang="zh-CN" altLang="en-US" sz="500" dirty="0">
                          <a:latin typeface="微软雅黑" panose="020B0503020204020204" pitchFamily="34" charset="-122"/>
                          <a:ea typeface="微软雅黑" panose="020B0503020204020204" pitchFamily="34" charset="-122"/>
                        </a:rPr>
                        <a:t>月 </a:t>
                      </a:r>
                      <a:r>
                        <a:rPr lang="en-US" altLang="zh-CN" sz="500" dirty="0">
                          <a:latin typeface="微软雅黑" panose="020B0503020204020204" pitchFamily="34" charset="-122"/>
                          <a:ea typeface="微软雅黑" panose="020B0503020204020204" pitchFamily="34" charset="-122"/>
                        </a:rPr>
                        <a:t>21 </a:t>
                      </a:r>
                      <a:r>
                        <a:rPr lang="zh-CN" altLang="en-US" sz="500" dirty="0">
                          <a:latin typeface="微软雅黑" panose="020B0503020204020204" pitchFamily="34" charset="-122"/>
                          <a:ea typeface="微软雅黑" panose="020B0503020204020204" pitchFamily="34" charset="-122"/>
                        </a:rPr>
                        <a:t>日至本年度</a:t>
                      </a:r>
                    </a:p>
                    <a:p>
                      <a:pPr algn="ctr"/>
                      <a:r>
                        <a:rPr lang="en-US" altLang="zh-CN" sz="500" dirty="0">
                          <a:latin typeface="微软雅黑" panose="020B0503020204020204" pitchFamily="34" charset="-122"/>
                          <a:ea typeface="微软雅黑" panose="020B0503020204020204" pitchFamily="34" charset="-122"/>
                        </a:rPr>
                        <a:t>12 </a:t>
                      </a:r>
                      <a:r>
                        <a:rPr lang="zh-CN" altLang="en-US" sz="500" dirty="0">
                          <a:latin typeface="微软雅黑" panose="020B0503020204020204" pitchFamily="34" charset="-122"/>
                          <a:ea typeface="微软雅黑" panose="020B0503020204020204" pitchFamily="34" charset="-122"/>
                        </a:rPr>
                        <a:t>月 </a:t>
                      </a:r>
                      <a:r>
                        <a:rPr lang="en-US" altLang="zh-CN" sz="500" dirty="0">
                          <a:latin typeface="微软雅黑" panose="020B0503020204020204" pitchFamily="34" charset="-122"/>
                          <a:ea typeface="微软雅黑" panose="020B0503020204020204" pitchFamily="34" charset="-122"/>
                        </a:rPr>
                        <a:t>20 </a:t>
                      </a:r>
                      <a:r>
                        <a:rPr lang="zh-CN" altLang="en-US" sz="500" dirty="0">
                          <a:latin typeface="微软雅黑" panose="020B0503020204020204" pitchFamily="34" charset="-122"/>
                          <a:ea typeface="微软雅黑" panose="020B0503020204020204" pitchFamily="34" charset="-122"/>
                        </a:rPr>
                        <a:t>日的利息，只需偿还利息</a:t>
                      </a:r>
                    </a:p>
                  </a:txBody>
                  <a:tcPr marL="52218" marR="52218" marT="26109" marB="26109"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1232555"/>
                  </a:ext>
                </a:extLst>
              </a:tr>
              <a:tr h="259791">
                <a:tc>
                  <a:txBody>
                    <a:bodyPr/>
                    <a:lstStyle/>
                    <a:p>
                      <a:pPr algn="ctr"/>
                      <a:r>
                        <a:rPr lang="en-US" altLang="zh-CN" sz="500" dirty="0">
                          <a:latin typeface="微软雅黑" panose="020B0503020204020204" pitchFamily="34" charset="-122"/>
                          <a:ea typeface="微软雅黑" panose="020B0503020204020204" pitchFamily="34" charset="-122"/>
                        </a:rPr>
                        <a:t>2034</a:t>
                      </a:r>
                      <a:r>
                        <a:rPr lang="zh-CN" altLang="en-US" sz="500" dirty="0">
                          <a:latin typeface="微软雅黑" panose="020B0503020204020204" pitchFamily="34" charset="-122"/>
                          <a:ea typeface="微软雅黑" panose="020B0503020204020204" pitchFamily="34" charset="-122"/>
                        </a:rPr>
                        <a:t>年至</a:t>
                      </a:r>
                      <a:r>
                        <a:rPr lang="en-US" altLang="zh-CN" sz="500" dirty="0">
                          <a:latin typeface="微软雅黑" panose="020B0503020204020204" pitchFamily="34" charset="-122"/>
                          <a:ea typeface="微软雅黑" panose="020B0503020204020204" pitchFamily="34" charset="-122"/>
                        </a:rPr>
                        <a:t>2041</a:t>
                      </a:r>
                      <a:r>
                        <a:rPr lang="zh-CN" altLang="en-US" sz="500" dirty="0">
                          <a:latin typeface="微软雅黑" panose="020B0503020204020204" pitchFamily="34" charset="-122"/>
                          <a:ea typeface="微软雅黑" panose="020B0503020204020204" pitchFamily="34" charset="-122"/>
                        </a:rPr>
                        <a:t>年</a:t>
                      </a:r>
                    </a:p>
                  </a:txBody>
                  <a:tcPr marL="52218" marR="52218" marT="26109" marB="26109"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FF2FC"/>
                    </a:solidFill>
                  </a:tcPr>
                </a:tc>
                <a:tc>
                  <a:txBody>
                    <a:bodyPr/>
                    <a:lstStyle/>
                    <a:p>
                      <a:pPr algn="ctr"/>
                      <a:r>
                        <a:rPr lang="zh-CN" altLang="en-US" sz="500" dirty="0">
                          <a:latin typeface="微软雅黑" panose="020B0503020204020204" pitchFamily="34" charset="-122"/>
                          <a:ea typeface="微软雅黑" panose="020B0503020204020204" pitchFamily="34" charset="-122"/>
                        </a:rPr>
                        <a:t>每年的</a:t>
                      </a:r>
                      <a:r>
                        <a:rPr lang="en-US" altLang="zh-CN" sz="500" dirty="0">
                          <a:latin typeface="微软雅黑" panose="020B0503020204020204" pitchFamily="34" charset="-122"/>
                          <a:ea typeface="微软雅黑" panose="020B0503020204020204" pitchFamily="34" charset="-122"/>
                        </a:rPr>
                        <a:t>12</a:t>
                      </a:r>
                      <a:r>
                        <a:rPr lang="zh-CN" altLang="en-US" sz="500" dirty="0">
                          <a:latin typeface="微软雅黑" panose="020B0503020204020204" pitchFamily="34" charset="-122"/>
                          <a:ea typeface="微软雅黑" panose="020B0503020204020204" pitchFamily="34" charset="-122"/>
                        </a:rPr>
                        <a:t>月</a:t>
                      </a:r>
                      <a:r>
                        <a:rPr lang="en-US" altLang="zh-CN" sz="500" dirty="0">
                          <a:latin typeface="微软雅黑" panose="020B0503020204020204" pitchFamily="34" charset="-122"/>
                          <a:ea typeface="微软雅黑" panose="020B0503020204020204" pitchFamily="34" charset="-122"/>
                        </a:rPr>
                        <a:t>20</a:t>
                      </a:r>
                      <a:r>
                        <a:rPr lang="zh-CN" altLang="en-US" sz="500" dirty="0">
                          <a:latin typeface="微软雅黑" panose="020B0503020204020204" pitchFamily="34" charset="-122"/>
                          <a:ea typeface="微软雅黑" panose="020B0503020204020204" pitchFamily="34" charset="-122"/>
                        </a:rPr>
                        <a:t>日</a:t>
                      </a:r>
                    </a:p>
                  </a:txBody>
                  <a:tcPr marL="52218" marR="52218" marT="26109" marB="26109"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FF2FC"/>
                    </a:solidFill>
                  </a:tcPr>
                </a:tc>
                <a:tc>
                  <a:txBody>
                    <a:bodyPr/>
                    <a:lstStyle/>
                    <a:p>
                      <a:pPr algn="ctr"/>
                      <a:r>
                        <a:rPr lang="zh-CN" altLang="en-US" sz="500" dirty="0">
                          <a:latin typeface="微软雅黑" panose="020B0503020204020204" pitchFamily="34" charset="-122"/>
                          <a:ea typeface="微软雅黑" panose="020B0503020204020204" pitchFamily="34" charset="-122"/>
                        </a:rPr>
                        <a:t>一年的本金</a:t>
                      </a:r>
                      <a:r>
                        <a:rPr lang="en-US" altLang="zh-CN" sz="500" dirty="0">
                          <a:latin typeface="微软雅黑" panose="020B0503020204020204" pitchFamily="34" charset="-122"/>
                          <a:ea typeface="微软雅黑" panose="020B0503020204020204" pitchFamily="34" charset="-122"/>
                        </a:rPr>
                        <a:t>+</a:t>
                      </a:r>
                      <a:r>
                        <a:rPr lang="zh-CN" altLang="en-US" sz="500" dirty="0">
                          <a:latin typeface="微软雅黑" panose="020B0503020204020204" pitchFamily="34" charset="-122"/>
                          <a:ea typeface="微软雅黑" panose="020B0503020204020204" pitchFamily="34" charset="-122"/>
                        </a:rPr>
                        <a:t>利息</a:t>
                      </a:r>
                    </a:p>
                  </a:txBody>
                  <a:tcPr marL="52218" marR="52218" marT="26109" marB="26109"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FF2FC"/>
                    </a:solidFill>
                  </a:tcPr>
                </a:tc>
                <a:extLst>
                  <a:ext uri="{0D108BD9-81ED-4DB2-BD59-A6C34878D82A}">
                    <a16:rowId xmlns:a16="http://schemas.microsoft.com/office/drawing/2014/main" val="147768996"/>
                  </a:ext>
                </a:extLst>
              </a:tr>
              <a:tr h="270455">
                <a:tc>
                  <a:txBody>
                    <a:bodyPr/>
                    <a:lstStyle/>
                    <a:p>
                      <a:pPr algn="ctr"/>
                      <a:r>
                        <a:rPr lang="en-US" altLang="zh-CN" sz="500" dirty="0">
                          <a:latin typeface="微软雅黑" panose="020B0503020204020204" pitchFamily="34" charset="-122"/>
                          <a:ea typeface="微软雅黑" panose="020B0503020204020204" pitchFamily="34" charset="-122"/>
                        </a:rPr>
                        <a:t>2042</a:t>
                      </a:r>
                      <a:r>
                        <a:rPr lang="zh-CN" altLang="en-US" sz="500" dirty="0">
                          <a:latin typeface="微软雅黑" panose="020B0503020204020204" pitchFamily="34" charset="-122"/>
                          <a:ea typeface="微软雅黑" panose="020B0503020204020204" pitchFamily="34" charset="-122"/>
                        </a:rPr>
                        <a:t>年</a:t>
                      </a:r>
                    </a:p>
                  </a:txBody>
                  <a:tcPr marL="52218" marR="52218" marT="26109" marB="26109"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altLang="zh-CN" sz="500" dirty="0">
                          <a:latin typeface="微软雅黑" panose="020B0503020204020204" pitchFamily="34" charset="-122"/>
                          <a:ea typeface="微软雅黑" panose="020B0503020204020204" pitchFamily="34" charset="-122"/>
                        </a:rPr>
                        <a:t>9</a:t>
                      </a:r>
                      <a:r>
                        <a:rPr lang="zh-CN" altLang="en-US" sz="500" dirty="0">
                          <a:latin typeface="微软雅黑" panose="020B0503020204020204" pitchFamily="34" charset="-122"/>
                          <a:ea typeface="微软雅黑" panose="020B0503020204020204" pitchFamily="34" charset="-122"/>
                        </a:rPr>
                        <a:t>月</a:t>
                      </a:r>
                      <a:r>
                        <a:rPr lang="en-US" altLang="zh-CN" sz="500" dirty="0">
                          <a:latin typeface="微软雅黑" panose="020B0503020204020204" pitchFamily="34" charset="-122"/>
                          <a:ea typeface="微软雅黑" panose="020B0503020204020204" pitchFamily="34" charset="-122"/>
                        </a:rPr>
                        <a:t>20</a:t>
                      </a:r>
                      <a:r>
                        <a:rPr lang="zh-CN" altLang="en-US" sz="500" dirty="0">
                          <a:latin typeface="微软雅黑" panose="020B0503020204020204" pitchFamily="34" charset="-122"/>
                          <a:ea typeface="微软雅黑" panose="020B0503020204020204" pitchFamily="34" charset="-122"/>
                        </a:rPr>
                        <a:t>日</a:t>
                      </a:r>
                    </a:p>
                  </a:txBody>
                  <a:tcPr marL="52218" marR="52218" marT="26109" marB="26109"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zh-CN" altLang="en-US" sz="500" dirty="0">
                          <a:latin typeface="微软雅黑" panose="020B0503020204020204" pitchFamily="34" charset="-122"/>
                          <a:ea typeface="微软雅黑" panose="020B0503020204020204" pitchFamily="34" charset="-122"/>
                        </a:rPr>
                        <a:t>偿还上一年度 </a:t>
                      </a:r>
                      <a:r>
                        <a:rPr lang="en-US" altLang="zh-CN" sz="500" dirty="0">
                          <a:latin typeface="微软雅黑" panose="020B0503020204020204" pitchFamily="34" charset="-122"/>
                          <a:ea typeface="微软雅黑" panose="020B0503020204020204" pitchFamily="34" charset="-122"/>
                        </a:rPr>
                        <a:t>12</a:t>
                      </a:r>
                      <a:r>
                        <a:rPr lang="zh-CN" altLang="en-US" sz="500" dirty="0">
                          <a:latin typeface="微软雅黑" panose="020B0503020204020204" pitchFamily="34" charset="-122"/>
                          <a:ea typeface="微软雅黑" panose="020B0503020204020204" pitchFamily="34" charset="-122"/>
                        </a:rPr>
                        <a:t>月 </a:t>
                      </a:r>
                      <a:r>
                        <a:rPr lang="en-US" altLang="zh-CN" sz="500" dirty="0">
                          <a:latin typeface="微软雅黑" panose="020B0503020204020204" pitchFamily="34" charset="-122"/>
                          <a:ea typeface="微软雅黑" panose="020B0503020204020204" pitchFamily="34" charset="-122"/>
                        </a:rPr>
                        <a:t>21 </a:t>
                      </a:r>
                      <a:r>
                        <a:rPr lang="zh-CN" altLang="en-US" sz="500" dirty="0">
                          <a:latin typeface="微软雅黑" panose="020B0503020204020204" pitchFamily="34" charset="-122"/>
                          <a:ea typeface="微软雅黑" panose="020B0503020204020204" pitchFamily="34" charset="-122"/>
                        </a:rPr>
                        <a:t>日至本年度</a:t>
                      </a:r>
                    </a:p>
                    <a:p>
                      <a:pPr algn="ctr"/>
                      <a:r>
                        <a:rPr lang="en-US" altLang="zh-CN" sz="500" dirty="0">
                          <a:latin typeface="微软雅黑" panose="020B0503020204020204" pitchFamily="34" charset="-122"/>
                          <a:ea typeface="微软雅黑" panose="020B0503020204020204" pitchFamily="34" charset="-122"/>
                        </a:rPr>
                        <a:t>9</a:t>
                      </a:r>
                      <a:r>
                        <a:rPr lang="zh-CN" altLang="en-US" sz="500" dirty="0">
                          <a:latin typeface="微软雅黑" panose="020B0503020204020204" pitchFamily="34" charset="-122"/>
                          <a:ea typeface="微软雅黑" panose="020B0503020204020204" pitchFamily="34" charset="-122"/>
                        </a:rPr>
                        <a:t>月 </a:t>
                      </a:r>
                      <a:r>
                        <a:rPr lang="en-US" altLang="zh-CN" sz="500" dirty="0">
                          <a:latin typeface="微软雅黑" panose="020B0503020204020204" pitchFamily="34" charset="-122"/>
                          <a:ea typeface="微软雅黑" panose="020B0503020204020204" pitchFamily="34" charset="-122"/>
                        </a:rPr>
                        <a:t>20 </a:t>
                      </a:r>
                      <a:r>
                        <a:rPr lang="zh-CN" altLang="en-US" sz="500" dirty="0">
                          <a:latin typeface="微软雅黑" panose="020B0503020204020204" pitchFamily="34" charset="-122"/>
                          <a:ea typeface="微软雅黑" panose="020B0503020204020204" pitchFamily="34" charset="-122"/>
                        </a:rPr>
                        <a:t>日的利息</a:t>
                      </a:r>
                      <a:r>
                        <a:rPr lang="en-US" altLang="zh-CN" sz="500" dirty="0">
                          <a:latin typeface="微软雅黑" panose="020B0503020204020204" pitchFamily="34" charset="-122"/>
                          <a:ea typeface="微软雅黑" panose="020B0503020204020204" pitchFamily="34" charset="-122"/>
                        </a:rPr>
                        <a:t>+ </a:t>
                      </a:r>
                      <a:r>
                        <a:rPr lang="zh-CN" altLang="en-US" sz="500" dirty="0">
                          <a:latin typeface="微软雅黑" panose="020B0503020204020204" pitchFamily="34" charset="-122"/>
                          <a:ea typeface="微软雅黑" panose="020B0503020204020204" pitchFamily="34" charset="-122"/>
                        </a:rPr>
                        <a:t>剩余的本金</a:t>
                      </a:r>
                    </a:p>
                    <a:p>
                      <a:pPr algn="ctr"/>
                      <a:endParaRPr lang="zh-CN" altLang="en-US" sz="500" dirty="0">
                        <a:latin typeface="微软雅黑" panose="020B0503020204020204" pitchFamily="34" charset="-122"/>
                        <a:ea typeface="微软雅黑" panose="020B0503020204020204" pitchFamily="34" charset="-122"/>
                      </a:endParaRPr>
                    </a:p>
                  </a:txBody>
                  <a:tcPr marL="52218" marR="52218" marT="26109" marB="26109"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9486484"/>
                  </a:ext>
                </a:extLst>
              </a:tr>
            </a:tbl>
          </a:graphicData>
        </a:graphic>
      </p:graphicFrame>
      <p:pic>
        <p:nvPicPr>
          <p:cNvPr id="20" name="图形 19">
            <a:extLst>
              <a:ext uri="{FF2B5EF4-FFF2-40B4-BE49-F238E27FC236}">
                <a16:creationId xmlns:a16="http://schemas.microsoft.com/office/drawing/2014/main" id="{B50E3204-4ACC-DFB5-2606-2466E4ABBAE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009643" y="2977332"/>
            <a:ext cx="3069083" cy="1076172"/>
          </a:xfrm>
          <a:prstGeom prst="rect">
            <a:avLst/>
          </a:prstGeom>
        </p:spPr>
      </p:pic>
      <p:sp>
        <p:nvSpPr>
          <p:cNvPr id="18" name="文本框 17">
            <a:extLst>
              <a:ext uri="{FF2B5EF4-FFF2-40B4-BE49-F238E27FC236}">
                <a16:creationId xmlns:a16="http://schemas.microsoft.com/office/drawing/2014/main" id="{9168111E-4DD5-963A-63F7-69AFBF1EAEAE}"/>
              </a:ext>
            </a:extLst>
          </p:cNvPr>
          <p:cNvSpPr txBox="1"/>
          <p:nvPr/>
        </p:nvSpPr>
        <p:spPr>
          <a:xfrm>
            <a:off x="7165250" y="2604348"/>
            <a:ext cx="2920611" cy="194156"/>
          </a:xfrm>
          <a:prstGeom prst="rect">
            <a:avLst/>
          </a:prstGeom>
          <a:noFill/>
        </p:spPr>
        <p:txBody>
          <a:bodyPr wrap="square" rtlCol="0">
            <a:spAutoFit/>
          </a:bodyPr>
          <a:lstStyle/>
          <a:p>
            <a:pPr>
              <a:lnSpc>
                <a:spcPct val="150000"/>
              </a:lnSpc>
            </a:pPr>
            <a:r>
              <a:rPr lang="zh-CN" altLang="en-US" sz="500" dirty="0">
                <a:solidFill>
                  <a:schemeClr val="bg1"/>
                </a:solidFill>
                <a:latin typeface="微软雅黑" panose="020B0503020204020204" pitchFamily="34" charset="-122"/>
                <a:ea typeface="微软雅黑" panose="020B0503020204020204" pitchFamily="34" charset="-122"/>
              </a:rPr>
              <a:t>注：每年应还的本金见</a:t>
            </a:r>
            <a:r>
              <a:rPr lang="en-US" altLang="zh-CN" sz="500" dirty="0">
                <a:solidFill>
                  <a:schemeClr val="bg1"/>
                </a:solidFill>
                <a:latin typeface="微软雅黑" panose="020B0503020204020204" pitchFamily="34" charset="-122"/>
                <a:ea typeface="微软雅黑" panose="020B0503020204020204" pitchFamily="34" charset="-122"/>
              </a:rPr>
              <a:t>《</a:t>
            </a:r>
            <a:r>
              <a:rPr lang="zh-CN" altLang="en-US" sz="500" dirty="0">
                <a:solidFill>
                  <a:schemeClr val="bg1"/>
                </a:solidFill>
                <a:latin typeface="微软雅黑" panose="020B0503020204020204" pitchFamily="34" charset="-122"/>
                <a:ea typeface="微软雅黑" panose="020B0503020204020204" pitchFamily="34" charset="-122"/>
              </a:rPr>
              <a:t>借款合同</a:t>
            </a:r>
            <a:r>
              <a:rPr lang="en-US" altLang="zh-CN" sz="500" dirty="0">
                <a:solidFill>
                  <a:schemeClr val="bg1"/>
                </a:solidFill>
                <a:latin typeface="微软雅黑" panose="020B0503020204020204" pitchFamily="34" charset="-122"/>
                <a:ea typeface="微软雅黑" panose="020B0503020204020204" pitchFamily="34" charset="-122"/>
              </a:rPr>
              <a:t>》</a:t>
            </a:r>
            <a:r>
              <a:rPr lang="zh-CN" altLang="en-US" sz="500" dirty="0">
                <a:solidFill>
                  <a:schemeClr val="bg1"/>
                </a:solidFill>
                <a:latin typeface="微软雅黑" panose="020B0503020204020204" pitchFamily="34" charset="-122"/>
                <a:ea typeface="微软雅黑" panose="020B0503020204020204" pitchFamily="34" charset="-122"/>
              </a:rPr>
              <a:t>约定，或登录“学生在线系统”、国家助学贷款</a:t>
            </a:r>
            <a:r>
              <a:rPr lang="en-US" altLang="zh-CN" sz="500" dirty="0">
                <a:solidFill>
                  <a:schemeClr val="bg1"/>
                </a:solidFill>
                <a:latin typeface="微软雅黑" panose="020B0503020204020204" pitchFamily="34" charset="-122"/>
                <a:ea typeface="微软雅黑" panose="020B0503020204020204" pitchFamily="34" charset="-122"/>
              </a:rPr>
              <a:t>APP</a:t>
            </a:r>
            <a:r>
              <a:rPr lang="zh-CN" altLang="en-US" sz="500" dirty="0">
                <a:solidFill>
                  <a:schemeClr val="bg1"/>
                </a:solidFill>
                <a:latin typeface="微软雅黑" panose="020B0503020204020204" pitchFamily="34" charset="-122"/>
                <a:ea typeface="微软雅黑" panose="020B0503020204020204" pitchFamily="34" charset="-122"/>
              </a:rPr>
              <a:t>查看。</a:t>
            </a:r>
          </a:p>
        </p:txBody>
      </p:sp>
      <p:grpSp>
        <p:nvGrpSpPr>
          <p:cNvPr id="76" name="组合 75">
            <a:extLst>
              <a:ext uri="{FF2B5EF4-FFF2-40B4-BE49-F238E27FC236}">
                <a16:creationId xmlns:a16="http://schemas.microsoft.com/office/drawing/2014/main" id="{2718E24A-6C5F-B3F8-3187-3CE23043F38F}"/>
              </a:ext>
            </a:extLst>
          </p:cNvPr>
          <p:cNvGrpSpPr/>
          <p:nvPr/>
        </p:nvGrpSpPr>
        <p:grpSpPr>
          <a:xfrm>
            <a:off x="7181671" y="3061409"/>
            <a:ext cx="1101460" cy="292388"/>
            <a:chOff x="7181671" y="3331919"/>
            <a:chExt cx="1101460" cy="292388"/>
          </a:xfrm>
        </p:grpSpPr>
        <p:sp>
          <p:nvSpPr>
            <p:cNvPr id="21" name="文本框 20">
              <a:extLst>
                <a:ext uri="{FF2B5EF4-FFF2-40B4-BE49-F238E27FC236}">
                  <a16:creationId xmlns:a16="http://schemas.microsoft.com/office/drawing/2014/main" id="{EDFF2BD3-4121-5C36-BFB2-12745306C6D5}"/>
                </a:ext>
              </a:extLst>
            </p:cNvPr>
            <p:cNvSpPr txBox="1"/>
            <p:nvPr/>
          </p:nvSpPr>
          <p:spPr>
            <a:xfrm>
              <a:off x="7369692" y="3331919"/>
              <a:ext cx="913439" cy="292388"/>
            </a:xfrm>
            <a:prstGeom prst="rect">
              <a:avLst/>
            </a:prstGeom>
            <a:noFill/>
          </p:spPr>
          <p:txBody>
            <a:bodyPr wrap="square" rtlCol="0">
              <a:spAutoFit/>
            </a:bodyPr>
            <a:lstStyle/>
            <a:p>
              <a:r>
                <a:rPr lang="zh-CN" altLang="en-US" sz="1300" b="1" dirty="0">
                  <a:solidFill>
                    <a:schemeClr val="bg1"/>
                  </a:solidFill>
                  <a:latin typeface="微软雅黑" panose="020B0503020204020204" pitchFamily="34" charset="-122"/>
                  <a:ea typeface="微软雅黑" panose="020B0503020204020204" pitchFamily="34" charset="-122"/>
                </a:rPr>
                <a:t>小贴士</a:t>
              </a:r>
            </a:p>
          </p:txBody>
        </p:sp>
        <p:sp>
          <p:nvSpPr>
            <p:cNvPr id="74" name="图形 22">
              <a:extLst>
                <a:ext uri="{FF2B5EF4-FFF2-40B4-BE49-F238E27FC236}">
                  <a16:creationId xmlns:a16="http://schemas.microsoft.com/office/drawing/2014/main" id="{B576FE0E-1C84-2688-4878-D6AEEB337599}"/>
                </a:ext>
              </a:extLst>
            </p:cNvPr>
            <p:cNvSpPr/>
            <p:nvPr/>
          </p:nvSpPr>
          <p:spPr>
            <a:xfrm>
              <a:off x="7181671" y="3385232"/>
              <a:ext cx="188021" cy="193574"/>
            </a:xfrm>
            <a:custGeom>
              <a:avLst/>
              <a:gdLst>
                <a:gd name="connsiteX0" fmla="*/ 120682 w 133040"/>
                <a:gd name="connsiteY0" fmla="*/ 20574 h 136969"/>
                <a:gd name="connsiteX1" fmla="*/ 100584 w 133040"/>
                <a:gd name="connsiteY1" fmla="*/ 0 h 136969"/>
                <a:gd name="connsiteX2" fmla="*/ 20098 w 133040"/>
                <a:gd name="connsiteY2" fmla="*/ 0 h 136969"/>
                <a:gd name="connsiteX3" fmla="*/ 0 w 133040"/>
                <a:gd name="connsiteY3" fmla="*/ 20574 h 136969"/>
                <a:gd name="connsiteX4" fmla="*/ 0 w 133040"/>
                <a:gd name="connsiteY4" fmla="*/ 116396 h 136969"/>
                <a:gd name="connsiteX5" fmla="*/ 20098 w 133040"/>
                <a:gd name="connsiteY5" fmla="*/ 136970 h 136969"/>
                <a:gd name="connsiteX6" fmla="*/ 100584 w 133040"/>
                <a:gd name="connsiteY6" fmla="*/ 136970 h 136969"/>
                <a:gd name="connsiteX7" fmla="*/ 120682 w 133040"/>
                <a:gd name="connsiteY7" fmla="*/ 116396 h 136969"/>
                <a:gd name="connsiteX8" fmla="*/ 120682 w 133040"/>
                <a:gd name="connsiteY8" fmla="*/ 82772 h 136969"/>
                <a:gd name="connsiteX9" fmla="*/ 89440 w 133040"/>
                <a:gd name="connsiteY9" fmla="*/ 114586 h 136969"/>
                <a:gd name="connsiteX10" fmla="*/ 83344 w 133040"/>
                <a:gd name="connsiteY10" fmla="*/ 118586 h 136969"/>
                <a:gd name="connsiteX11" fmla="*/ 69152 w 133040"/>
                <a:gd name="connsiteY11" fmla="*/ 123825 h 136969"/>
                <a:gd name="connsiteX12" fmla="*/ 52007 w 133040"/>
                <a:gd name="connsiteY12" fmla="*/ 115634 h 136969"/>
                <a:gd name="connsiteX13" fmla="*/ 52007 w 133040"/>
                <a:gd name="connsiteY13" fmla="*/ 106299 h 136969"/>
                <a:gd name="connsiteX14" fmla="*/ 57150 w 133040"/>
                <a:gd name="connsiteY14" fmla="*/ 91821 h 136969"/>
                <a:gd name="connsiteX15" fmla="*/ 61055 w 133040"/>
                <a:gd name="connsiteY15" fmla="*/ 85534 h 136969"/>
                <a:gd name="connsiteX16" fmla="*/ 108776 w 133040"/>
                <a:gd name="connsiteY16" fmla="*/ 36767 h 136969"/>
                <a:gd name="connsiteX17" fmla="*/ 120682 w 133040"/>
                <a:gd name="connsiteY17" fmla="*/ 30861 h 136969"/>
                <a:gd name="connsiteX18" fmla="*/ 120682 w 133040"/>
                <a:gd name="connsiteY18" fmla="*/ 20479 h 136969"/>
                <a:gd name="connsiteX19" fmla="*/ 130112 w 133040"/>
                <a:gd name="connsiteY19" fmla="*/ 44101 h 136969"/>
                <a:gd name="connsiteX20" fmla="*/ 120682 w 133040"/>
                <a:gd name="connsiteY20" fmla="*/ 41339 h 136969"/>
                <a:gd name="connsiteX21" fmla="*/ 115824 w 133040"/>
                <a:gd name="connsiteY21" fmla="*/ 44101 h 136969"/>
                <a:gd name="connsiteX22" fmla="*/ 68104 w 133040"/>
                <a:gd name="connsiteY22" fmla="*/ 92869 h 136969"/>
                <a:gd name="connsiteX23" fmla="*/ 66580 w 133040"/>
                <a:gd name="connsiteY23" fmla="*/ 95345 h 136969"/>
                <a:gd name="connsiteX24" fmla="*/ 61436 w 133040"/>
                <a:gd name="connsiteY24" fmla="*/ 109823 h 136969"/>
                <a:gd name="connsiteX25" fmla="*/ 61436 w 133040"/>
                <a:gd name="connsiteY25" fmla="*/ 112205 h 136969"/>
                <a:gd name="connsiteX26" fmla="*/ 63151 w 133040"/>
                <a:gd name="connsiteY26" fmla="*/ 114109 h 136969"/>
                <a:gd name="connsiteX27" fmla="*/ 65723 w 133040"/>
                <a:gd name="connsiteY27" fmla="*/ 114205 h 136969"/>
                <a:gd name="connsiteX28" fmla="*/ 79915 w 133040"/>
                <a:gd name="connsiteY28" fmla="*/ 108966 h 136969"/>
                <a:gd name="connsiteX29" fmla="*/ 82391 w 133040"/>
                <a:gd name="connsiteY29" fmla="*/ 107347 h 136969"/>
                <a:gd name="connsiteX30" fmla="*/ 130112 w 133040"/>
                <a:gd name="connsiteY30" fmla="*/ 58579 h 136969"/>
                <a:gd name="connsiteX31" fmla="*/ 130112 w 133040"/>
                <a:gd name="connsiteY31" fmla="*/ 44101 h 136969"/>
                <a:gd name="connsiteX32" fmla="*/ 130112 w 133040"/>
                <a:gd name="connsiteY32" fmla="*/ 44101 h 136969"/>
                <a:gd name="connsiteX33" fmla="*/ 56960 w 133040"/>
                <a:gd name="connsiteY33" fmla="*/ 51340 h 136969"/>
                <a:gd name="connsiteX34" fmla="*/ 63627 w 133040"/>
                <a:gd name="connsiteY34" fmla="*/ 58198 h 136969"/>
                <a:gd name="connsiteX35" fmla="*/ 56960 w 133040"/>
                <a:gd name="connsiteY35" fmla="*/ 65056 h 136969"/>
                <a:gd name="connsiteX36" fmla="*/ 29623 w 133040"/>
                <a:gd name="connsiteY36" fmla="*/ 65056 h 136969"/>
                <a:gd name="connsiteX37" fmla="*/ 23432 w 133040"/>
                <a:gd name="connsiteY37" fmla="*/ 58198 h 136969"/>
                <a:gd name="connsiteX38" fmla="*/ 30099 w 133040"/>
                <a:gd name="connsiteY38" fmla="*/ 51340 h 136969"/>
                <a:gd name="connsiteX39" fmla="*/ 56960 w 133040"/>
                <a:gd name="connsiteY39" fmla="*/ 51340 h 136969"/>
                <a:gd name="connsiteX40" fmla="*/ 30099 w 133040"/>
                <a:gd name="connsiteY40" fmla="*/ 23908 h 136969"/>
                <a:gd name="connsiteX41" fmla="*/ 83725 w 133040"/>
                <a:gd name="connsiteY41" fmla="*/ 23908 h 136969"/>
                <a:gd name="connsiteX42" fmla="*/ 90392 w 133040"/>
                <a:gd name="connsiteY42" fmla="*/ 30766 h 136969"/>
                <a:gd name="connsiteX43" fmla="*/ 83725 w 133040"/>
                <a:gd name="connsiteY43" fmla="*/ 37624 h 136969"/>
                <a:gd name="connsiteX44" fmla="*/ 29718 w 133040"/>
                <a:gd name="connsiteY44" fmla="*/ 37624 h 136969"/>
                <a:gd name="connsiteX45" fmla="*/ 23527 w 133040"/>
                <a:gd name="connsiteY45" fmla="*/ 30766 h 136969"/>
                <a:gd name="connsiteX46" fmla="*/ 30194 w 133040"/>
                <a:gd name="connsiteY46" fmla="*/ 23908 h 136969"/>
                <a:gd name="connsiteX47" fmla="*/ 30194 w 133040"/>
                <a:gd name="connsiteY47" fmla="*/ 23908 h 13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33040" h="136969">
                  <a:moveTo>
                    <a:pt x="120682" y="20574"/>
                  </a:moveTo>
                  <a:cubicBezTo>
                    <a:pt x="120682" y="9239"/>
                    <a:pt x="111633" y="0"/>
                    <a:pt x="100584" y="0"/>
                  </a:cubicBezTo>
                  <a:lnTo>
                    <a:pt x="20098" y="0"/>
                  </a:lnTo>
                  <a:cubicBezTo>
                    <a:pt x="9049" y="0"/>
                    <a:pt x="0" y="9239"/>
                    <a:pt x="0" y="20574"/>
                  </a:cubicBezTo>
                  <a:lnTo>
                    <a:pt x="0" y="116396"/>
                  </a:lnTo>
                  <a:cubicBezTo>
                    <a:pt x="0" y="127730"/>
                    <a:pt x="9049" y="136970"/>
                    <a:pt x="20098" y="136970"/>
                  </a:cubicBezTo>
                  <a:lnTo>
                    <a:pt x="100584" y="136970"/>
                  </a:lnTo>
                  <a:cubicBezTo>
                    <a:pt x="111728" y="136970"/>
                    <a:pt x="120682" y="127730"/>
                    <a:pt x="120682" y="116396"/>
                  </a:cubicBezTo>
                  <a:lnTo>
                    <a:pt x="120682" y="82772"/>
                  </a:lnTo>
                  <a:lnTo>
                    <a:pt x="89440" y="114586"/>
                  </a:lnTo>
                  <a:cubicBezTo>
                    <a:pt x="87725" y="116396"/>
                    <a:pt x="85630" y="117729"/>
                    <a:pt x="83344" y="118586"/>
                  </a:cubicBezTo>
                  <a:lnTo>
                    <a:pt x="69152" y="123825"/>
                  </a:lnTo>
                  <a:cubicBezTo>
                    <a:pt x="62198" y="126397"/>
                    <a:pt x="54483" y="122777"/>
                    <a:pt x="52007" y="115634"/>
                  </a:cubicBezTo>
                  <a:cubicBezTo>
                    <a:pt x="50959" y="112586"/>
                    <a:pt x="50959" y="109347"/>
                    <a:pt x="52007" y="106299"/>
                  </a:cubicBezTo>
                  <a:lnTo>
                    <a:pt x="57150" y="91821"/>
                  </a:lnTo>
                  <a:cubicBezTo>
                    <a:pt x="58007" y="89440"/>
                    <a:pt x="59341" y="87344"/>
                    <a:pt x="61055" y="85534"/>
                  </a:cubicBezTo>
                  <a:lnTo>
                    <a:pt x="108776" y="36767"/>
                  </a:lnTo>
                  <a:cubicBezTo>
                    <a:pt x="111919" y="33528"/>
                    <a:pt x="116205" y="31433"/>
                    <a:pt x="120682" y="30861"/>
                  </a:cubicBezTo>
                  <a:lnTo>
                    <a:pt x="120682" y="20479"/>
                  </a:lnTo>
                  <a:close/>
                  <a:moveTo>
                    <a:pt x="130112" y="44101"/>
                  </a:moveTo>
                  <a:cubicBezTo>
                    <a:pt x="127635" y="41624"/>
                    <a:pt x="124111" y="40577"/>
                    <a:pt x="120682" y="41339"/>
                  </a:cubicBezTo>
                  <a:cubicBezTo>
                    <a:pt x="118872" y="41815"/>
                    <a:pt x="117158" y="42767"/>
                    <a:pt x="115824" y="44101"/>
                  </a:cubicBezTo>
                  <a:lnTo>
                    <a:pt x="68104" y="92869"/>
                  </a:lnTo>
                  <a:cubicBezTo>
                    <a:pt x="67437" y="93536"/>
                    <a:pt x="66866" y="94393"/>
                    <a:pt x="66580" y="95345"/>
                  </a:cubicBezTo>
                  <a:lnTo>
                    <a:pt x="61436" y="109823"/>
                  </a:lnTo>
                  <a:cubicBezTo>
                    <a:pt x="61151" y="110585"/>
                    <a:pt x="61151" y="111443"/>
                    <a:pt x="61436" y="112205"/>
                  </a:cubicBezTo>
                  <a:cubicBezTo>
                    <a:pt x="61722" y="113062"/>
                    <a:pt x="62389" y="113728"/>
                    <a:pt x="63151" y="114109"/>
                  </a:cubicBezTo>
                  <a:cubicBezTo>
                    <a:pt x="63913" y="114491"/>
                    <a:pt x="64865" y="114586"/>
                    <a:pt x="65723" y="114205"/>
                  </a:cubicBezTo>
                  <a:lnTo>
                    <a:pt x="79915" y="108966"/>
                  </a:lnTo>
                  <a:cubicBezTo>
                    <a:pt x="80867" y="108585"/>
                    <a:pt x="81629" y="108109"/>
                    <a:pt x="82391" y="107347"/>
                  </a:cubicBezTo>
                  <a:lnTo>
                    <a:pt x="130112" y="58579"/>
                  </a:lnTo>
                  <a:cubicBezTo>
                    <a:pt x="134017" y="54578"/>
                    <a:pt x="134017" y="48101"/>
                    <a:pt x="130112" y="44101"/>
                  </a:cubicBezTo>
                  <a:lnTo>
                    <a:pt x="130112" y="44101"/>
                  </a:lnTo>
                  <a:close/>
                  <a:moveTo>
                    <a:pt x="56960" y="51340"/>
                  </a:moveTo>
                  <a:cubicBezTo>
                    <a:pt x="60674" y="51340"/>
                    <a:pt x="63627" y="54388"/>
                    <a:pt x="63627" y="58198"/>
                  </a:cubicBezTo>
                  <a:cubicBezTo>
                    <a:pt x="63627" y="62008"/>
                    <a:pt x="60579" y="65056"/>
                    <a:pt x="56960" y="65056"/>
                  </a:cubicBezTo>
                  <a:lnTo>
                    <a:pt x="29623" y="65056"/>
                  </a:lnTo>
                  <a:cubicBezTo>
                    <a:pt x="26194" y="64770"/>
                    <a:pt x="23432" y="61817"/>
                    <a:pt x="23432" y="58198"/>
                  </a:cubicBezTo>
                  <a:cubicBezTo>
                    <a:pt x="23432" y="54578"/>
                    <a:pt x="26480" y="51340"/>
                    <a:pt x="30099" y="51340"/>
                  </a:cubicBezTo>
                  <a:lnTo>
                    <a:pt x="56960" y="51340"/>
                  </a:lnTo>
                  <a:close/>
                  <a:moveTo>
                    <a:pt x="30099" y="23908"/>
                  </a:moveTo>
                  <a:lnTo>
                    <a:pt x="83725" y="23908"/>
                  </a:lnTo>
                  <a:cubicBezTo>
                    <a:pt x="87440" y="23908"/>
                    <a:pt x="90392" y="26956"/>
                    <a:pt x="90392" y="30766"/>
                  </a:cubicBezTo>
                  <a:cubicBezTo>
                    <a:pt x="90392" y="34576"/>
                    <a:pt x="87344" y="37624"/>
                    <a:pt x="83725" y="37624"/>
                  </a:cubicBezTo>
                  <a:lnTo>
                    <a:pt x="29718" y="37624"/>
                  </a:lnTo>
                  <a:cubicBezTo>
                    <a:pt x="26289" y="37338"/>
                    <a:pt x="23527" y="34385"/>
                    <a:pt x="23527" y="30766"/>
                  </a:cubicBezTo>
                  <a:cubicBezTo>
                    <a:pt x="23527" y="27146"/>
                    <a:pt x="26575" y="23908"/>
                    <a:pt x="30194" y="23908"/>
                  </a:cubicBezTo>
                  <a:lnTo>
                    <a:pt x="30194" y="23908"/>
                  </a:lnTo>
                  <a:close/>
                </a:path>
              </a:pathLst>
            </a:custGeom>
            <a:solidFill>
              <a:srgbClr val="FFFFFF"/>
            </a:solidFill>
            <a:ln w="9525" cap="flat">
              <a:noFill/>
              <a:prstDash val="solid"/>
              <a:miter/>
            </a:ln>
          </p:spPr>
          <p:txBody>
            <a:bodyPr rtlCol="0" anchor="ctr"/>
            <a:lstStyle/>
            <a:p>
              <a:endParaRPr lang="zh-CN" altLang="en-US"/>
            </a:p>
          </p:txBody>
        </p:sp>
      </p:grpSp>
      <p:sp>
        <p:nvSpPr>
          <p:cNvPr id="67" name="矩形: 圆角 66">
            <a:extLst>
              <a:ext uri="{FF2B5EF4-FFF2-40B4-BE49-F238E27FC236}">
                <a16:creationId xmlns:a16="http://schemas.microsoft.com/office/drawing/2014/main" id="{65D19E1E-1FB6-DBAB-BF57-A1FC103216C1}"/>
              </a:ext>
            </a:extLst>
          </p:cNvPr>
          <p:cNvSpPr/>
          <p:nvPr/>
        </p:nvSpPr>
        <p:spPr>
          <a:xfrm>
            <a:off x="169986" y="4958924"/>
            <a:ext cx="3080028" cy="2015169"/>
          </a:xfrm>
          <a:prstGeom prst="roundRect">
            <a:avLst>
              <a:gd name="adj" fmla="val 81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矩形: 圆角 72">
            <a:extLst>
              <a:ext uri="{FF2B5EF4-FFF2-40B4-BE49-F238E27FC236}">
                <a16:creationId xmlns:a16="http://schemas.microsoft.com/office/drawing/2014/main" id="{FDB93E1A-19CC-1C25-48EF-4497657D7157}"/>
              </a:ext>
            </a:extLst>
          </p:cNvPr>
          <p:cNvSpPr/>
          <p:nvPr/>
        </p:nvSpPr>
        <p:spPr>
          <a:xfrm>
            <a:off x="7009644" y="3399297"/>
            <a:ext cx="3080028" cy="3991526"/>
          </a:xfrm>
          <a:prstGeom prst="roundRect">
            <a:avLst>
              <a:gd name="adj" fmla="val 81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 name="组合 38">
            <a:extLst>
              <a:ext uri="{FF2B5EF4-FFF2-40B4-BE49-F238E27FC236}">
                <a16:creationId xmlns:a16="http://schemas.microsoft.com/office/drawing/2014/main" id="{3FB92CBA-3F1A-09A3-A79B-0ED735F3B27A}"/>
              </a:ext>
            </a:extLst>
          </p:cNvPr>
          <p:cNvGrpSpPr/>
          <p:nvPr/>
        </p:nvGrpSpPr>
        <p:grpSpPr>
          <a:xfrm>
            <a:off x="9286267" y="3314171"/>
            <a:ext cx="321557" cy="170252"/>
            <a:chOff x="6739731" y="3732212"/>
            <a:chExt cx="201739" cy="106813"/>
          </a:xfrm>
        </p:grpSpPr>
        <p:sp>
          <p:nvSpPr>
            <p:cNvPr id="36" name="任意多边形: 形状 35">
              <a:extLst>
                <a:ext uri="{FF2B5EF4-FFF2-40B4-BE49-F238E27FC236}">
                  <a16:creationId xmlns:a16="http://schemas.microsoft.com/office/drawing/2014/main" id="{86EC2B7E-CE35-37B6-A9F2-4B98C9BD4C8A}"/>
                </a:ext>
              </a:extLst>
            </p:cNvPr>
            <p:cNvSpPr/>
            <p:nvPr/>
          </p:nvSpPr>
          <p:spPr>
            <a:xfrm>
              <a:off x="6739731" y="3794639"/>
              <a:ext cx="44386" cy="44386"/>
            </a:xfrm>
            <a:custGeom>
              <a:avLst/>
              <a:gdLst>
                <a:gd name="connsiteX0" fmla="*/ 44387 w 44386"/>
                <a:gd name="connsiteY0" fmla="*/ 22193 h 44386"/>
                <a:gd name="connsiteX1" fmla="*/ 22193 w 44386"/>
                <a:gd name="connsiteY1" fmla="*/ 44387 h 44386"/>
                <a:gd name="connsiteX2" fmla="*/ 0 w 44386"/>
                <a:gd name="connsiteY2" fmla="*/ 22193 h 44386"/>
                <a:gd name="connsiteX3" fmla="*/ 22193 w 44386"/>
                <a:gd name="connsiteY3" fmla="*/ 0 h 44386"/>
                <a:gd name="connsiteX4" fmla="*/ 44387 w 44386"/>
                <a:gd name="connsiteY4" fmla="*/ 22193 h 44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86" h="44386">
                  <a:moveTo>
                    <a:pt x="44387" y="22193"/>
                  </a:moveTo>
                  <a:cubicBezTo>
                    <a:pt x="44387" y="34450"/>
                    <a:pt x="34450" y="44387"/>
                    <a:pt x="22193" y="44387"/>
                  </a:cubicBezTo>
                  <a:cubicBezTo>
                    <a:pt x="9936" y="44387"/>
                    <a:pt x="0" y="34450"/>
                    <a:pt x="0" y="22193"/>
                  </a:cubicBezTo>
                  <a:cubicBezTo>
                    <a:pt x="0" y="9936"/>
                    <a:pt x="9936" y="0"/>
                    <a:pt x="22193" y="0"/>
                  </a:cubicBezTo>
                  <a:cubicBezTo>
                    <a:pt x="34450" y="0"/>
                    <a:pt x="44387" y="9936"/>
                    <a:pt x="44387" y="22193"/>
                  </a:cubicBezTo>
                  <a:close/>
                </a:path>
              </a:pathLst>
            </a:custGeom>
            <a:solidFill>
              <a:srgbClr val="009FD3"/>
            </a:solidFill>
            <a:ln w="9525" cap="flat">
              <a:noFill/>
              <a:prstDash val="solid"/>
              <a:miter/>
            </a:ln>
          </p:spPr>
          <p:txBody>
            <a:bodyPr rtlCol="0" anchor="ctr"/>
            <a:lstStyle/>
            <a:p>
              <a:endParaRPr lang="zh-CN" altLang="en-US"/>
            </a:p>
          </p:txBody>
        </p:sp>
        <p:sp>
          <p:nvSpPr>
            <p:cNvPr id="37" name="任意多边形: 形状 36">
              <a:extLst>
                <a:ext uri="{FF2B5EF4-FFF2-40B4-BE49-F238E27FC236}">
                  <a16:creationId xmlns:a16="http://schemas.microsoft.com/office/drawing/2014/main" id="{E585E30C-DF5D-B1FD-F53A-424BA8A414E0}"/>
                </a:ext>
              </a:extLst>
            </p:cNvPr>
            <p:cNvSpPr/>
            <p:nvPr/>
          </p:nvSpPr>
          <p:spPr>
            <a:xfrm>
              <a:off x="6818407" y="3794639"/>
              <a:ext cx="44386" cy="44386"/>
            </a:xfrm>
            <a:custGeom>
              <a:avLst/>
              <a:gdLst>
                <a:gd name="connsiteX0" fmla="*/ 44387 w 44386"/>
                <a:gd name="connsiteY0" fmla="*/ 22193 h 44386"/>
                <a:gd name="connsiteX1" fmla="*/ 22193 w 44386"/>
                <a:gd name="connsiteY1" fmla="*/ 44387 h 44386"/>
                <a:gd name="connsiteX2" fmla="*/ 0 w 44386"/>
                <a:gd name="connsiteY2" fmla="*/ 22193 h 44386"/>
                <a:gd name="connsiteX3" fmla="*/ 22193 w 44386"/>
                <a:gd name="connsiteY3" fmla="*/ 0 h 44386"/>
                <a:gd name="connsiteX4" fmla="*/ 44387 w 44386"/>
                <a:gd name="connsiteY4" fmla="*/ 22193 h 44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86" h="44386">
                  <a:moveTo>
                    <a:pt x="44387" y="22193"/>
                  </a:moveTo>
                  <a:cubicBezTo>
                    <a:pt x="44387" y="34450"/>
                    <a:pt x="34450" y="44387"/>
                    <a:pt x="22193" y="44387"/>
                  </a:cubicBezTo>
                  <a:cubicBezTo>
                    <a:pt x="9936" y="44387"/>
                    <a:pt x="0" y="34450"/>
                    <a:pt x="0" y="22193"/>
                  </a:cubicBezTo>
                  <a:cubicBezTo>
                    <a:pt x="0" y="9936"/>
                    <a:pt x="9936" y="0"/>
                    <a:pt x="22193" y="0"/>
                  </a:cubicBezTo>
                  <a:cubicBezTo>
                    <a:pt x="34450" y="0"/>
                    <a:pt x="44387" y="9936"/>
                    <a:pt x="44387" y="22193"/>
                  </a:cubicBezTo>
                  <a:close/>
                </a:path>
              </a:pathLst>
            </a:custGeom>
            <a:solidFill>
              <a:srgbClr val="009FD3"/>
            </a:solidFill>
            <a:ln w="9525" cap="flat">
              <a:noFill/>
              <a:prstDash val="solid"/>
              <a:miter/>
            </a:ln>
          </p:spPr>
          <p:txBody>
            <a:bodyPr rtlCol="0" anchor="ctr"/>
            <a:lstStyle/>
            <a:p>
              <a:endParaRPr lang="zh-CN" altLang="en-US"/>
            </a:p>
          </p:txBody>
        </p:sp>
        <p:sp>
          <p:nvSpPr>
            <p:cNvPr id="38" name="任意多边形: 形状 37">
              <a:extLst>
                <a:ext uri="{FF2B5EF4-FFF2-40B4-BE49-F238E27FC236}">
                  <a16:creationId xmlns:a16="http://schemas.microsoft.com/office/drawing/2014/main" id="{A0A0814A-F8D6-1D1B-5237-B0F2D48251C7}"/>
                </a:ext>
              </a:extLst>
            </p:cNvPr>
            <p:cNvSpPr/>
            <p:nvPr/>
          </p:nvSpPr>
          <p:spPr>
            <a:xfrm>
              <a:off x="6897084" y="3794639"/>
              <a:ext cx="44386" cy="44386"/>
            </a:xfrm>
            <a:custGeom>
              <a:avLst/>
              <a:gdLst>
                <a:gd name="connsiteX0" fmla="*/ 44387 w 44386"/>
                <a:gd name="connsiteY0" fmla="*/ 22193 h 44386"/>
                <a:gd name="connsiteX1" fmla="*/ 22193 w 44386"/>
                <a:gd name="connsiteY1" fmla="*/ 44387 h 44386"/>
                <a:gd name="connsiteX2" fmla="*/ 0 w 44386"/>
                <a:gd name="connsiteY2" fmla="*/ 22193 h 44386"/>
                <a:gd name="connsiteX3" fmla="*/ 22193 w 44386"/>
                <a:gd name="connsiteY3" fmla="*/ 0 h 44386"/>
                <a:gd name="connsiteX4" fmla="*/ 44387 w 44386"/>
                <a:gd name="connsiteY4" fmla="*/ 22193 h 44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86" h="44386">
                  <a:moveTo>
                    <a:pt x="44387" y="22193"/>
                  </a:moveTo>
                  <a:cubicBezTo>
                    <a:pt x="44387" y="34450"/>
                    <a:pt x="34450" y="44387"/>
                    <a:pt x="22193" y="44387"/>
                  </a:cubicBezTo>
                  <a:cubicBezTo>
                    <a:pt x="9936" y="44387"/>
                    <a:pt x="0" y="34450"/>
                    <a:pt x="0" y="22193"/>
                  </a:cubicBezTo>
                  <a:cubicBezTo>
                    <a:pt x="0" y="9936"/>
                    <a:pt x="9936" y="0"/>
                    <a:pt x="22193" y="0"/>
                  </a:cubicBezTo>
                  <a:cubicBezTo>
                    <a:pt x="34450" y="0"/>
                    <a:pt x="44387" y="9936"/>
                    <a:pt x="44387" y="22193"/>
                  </a:cubicBezTo>
                  <a:close/>
                </a:path>
              </a:pathLst>
            </a:custGeom>
            <a:solidFill>
              <a:srgbClr val="009FD3"/>
            </a:solidFill>
            <a:ln w="9525" cap="flat">
              <a:noFill/>
              <a:prstDash val="solid"/>
              <a:miter/>
            </a:ln>
          </p:spPr>
          <p:txBody>
            <a:bodyPr rtlCol="0" anchor="ctr"/>
            <a:lstStyle/>
            <a:p>
              <a:endParaRPr lang="zh-CN" altLang="en-US"/>
            </a:p>
          </p:txBody>
        </p:sp>
        <p:sp>
          <p:nvSpPr>
            <p:cNvPr id="30" name="任意多边形: 形状 29">
              <a:extLst>
                <a:ext uri="{FF2B5EF4-FFF2-40B4-BE49-F238E27FC236}">
                  <a16:creationId xmlns:a16="http://schemas.microsoft.com/office/drawing/2014/main" id="{CF1525AA-BA50-AFAE-35AC-10507EDA9A3C}"/>
                </a:ext>
              </a:extLst>
            </p:cNvPr>
            <p:cNvSpPr/>
            <p:nvPr/>
          </p:nvSpPr>
          <p:spPr>
            <a:xfrm>
              <a:off x="6744494" y="3732212"/>
              <a:ext cx="34099" cy="99250"/>
            </a:xfrm>
            <a:custGeom>
              <a:avLst/>
              <a:gdLst>
                <a:gd name="connsiteX0" fmla="*/ 17050 w 34099"/>
                <a:gd name="connsiteY0" fmla="*/ 0 h 99250"/>
                <a:gd name="connsiteX1" fmla="*/ 0 w 34099"/>
                <a:gd name="connsiteY1" fmla="*/ 17050 h 99250"/>
                <a:gd name="connsiteX2" fmla="*/ 0 w 34099"/>
                <a:gd name="connsiteY2" fmla="*/ 82201 h 99250"/>
                <a:gd name="connsiteX3" fmla="*/ 17050 w 34099"/>
                <a:gd name="connsiteY3" fmla="*/ 99251 h 99250"/>
                <a:gd name="connsiteX4" fmla="*/ 34100 w 34099"/>
                <a:gd name="connsiteY4" fmla="*/ 82201 h 99250"/>
                <a:gd name="connsiteX5" fmla="*/ 34100 w 34099"/>
                <a:gd name="connsiteY5" fmla="*/ 17050 h 99250"/>
                <a:gd name="connsiteX6" fmla="*/ 17050 w 34099"/>
                <a:gd name="connsiteY6" fmla="*/ 0 h 9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099" h="99250">
                  <a:moveTo>
                    <a:pt x="17050" y="0"/>
                  </a:moveTo>
                  <a:cubicBezTo>
                    <a:pt x="7620" y="0"/>
                    <a:pt x="0" y="7620"/>
                    <a:pt x="0" y="17050"/>
                  </a:cubicBezTo>
                  <a:lnTo>
                    <a:pt x="0" y="82201"/>
                  </a:lnTo>
                  <a:cubicBezTo>
                    <a:pt x="0" y="91631"/>
                    <a:pt x="7620" y="99251"/>
                    <a:pt x="17050" y="99251"/>
                  </a:cubicBezTo>
                  <a:cubicBezTo>
                    <a:pt x="26480" y="99251"/>
                    <a:pt x="34100" y="91631"/>
                    <a:pt x="34100" y="82201"/>
                  </a:cubicBezTo>
                  <a:lnTo>
                    <a:pt x="34100" y="17050"/>
                  </a:lnTo>
                  <a:cubicBezTo>
                    <a:pt x="34100" y="7620"/>
                    <a:pt x="26480" y="0"/>
                    <a:pt x="17050" y="0"/>
                  </a:cubicBezTo>
                  <a:close/>
                </a:path>
              </a:pathLst>
            </a:custGeom>
            <a:solidFill>
              <a:schemeClr val="accent4"/>
            </a:solidFill>
            <a:ln w="9525" cap="flat">
              <a:noFill/>
              <a:prstDash val="solid"/>
              <a:miter/>
            </a:ln>
          </p:spPr>
          <p:txBody>
            <a:bodyPr rtlCol="0" anchor="ctr"/>
            <a:lstStyle/>
            <a:p>
              <a:endParaRPr lang="zh-CN" altLang="en-US"/>
            </a:p>
          </p:txBody>
        </p:sp>
        <p:sp>
          <p:nvSpPr>
            <p:cNvPr id="31" name="任意多边形: 形状 30">
              <a:extLst>
                <a:ext uri="{FF2B5EF4-FFF2-40B4-BE49-F238E27FC236}">
                  <a16:creationId xmlns:a16="http://schemas.microsoft.com/office/drawing/2014/main" id="{DE06D2E2-384D-1286-D07F-064645F61A69}"/>
                </a:ext>
              </a:extLst>
            </p:cNvPr>
            <p:cNvSpPr/>
            <p:nvPr/>
          </p:nvSpPr>
          <p:spPr>
            <a:xfrm>
              <a:off x="6823075" y="3732212"/>
              <a:ext cx="34099" cy="99250"/>
            </a:xfrm>
            <a:custGeom>
              <a:avLst/>
              <a:gdLst>
                <a:gd name="connsiteX0" fmla="*/ 17050 w 34099"/>
                <a:gd name="connsiteY0" fmla="*/ 0 h 99250"/>
                <a:gd name="connsiteX1" fmla="*/ 0 w 34099"/>
                <a:gd name="connsiteY1" fmla="*/ 17050 h 99250"/>
                <a:gd name="connsiteX2" fmla="*/ 0 w 34099"/>
                <a:gd name="connsiteY2" fmla="*/ 82201 h 99250"/>
                <a:gd name="connsiteX3" fmla="*/ 17050 w 34099"/>
                <a:gd name="connsiteY3" fmla="*/ 99251 h 99250"/>
                <a:gd name="connsiteX4" fmla="*/ 34100 w 34099"/>
                <a:gd name="connsiteY4" fmla="*/ 82201 h 99250"/>
                <a:gd name="connsiteX5" fmla="*/ 34100 w 34099"/>
                <a:gd name="connsiteY5" fmla="*/ 17050 h 99250"/>
                <a:gd name="connsiteX6" fmla="*/ 17050 w 34099"/>
                <a:gd name="connsiteY6" fmla="*/ 0 h 9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099" h="99250">
                  <a:moveTo>
                    <a:pt x="17050" y="0"/>
                  </a:moveTo>
                  <a:cubicBezTo>
                    <a:pt x="7620" y="0"/>
                    <a:pt x="0" y="7620"/>
                    <a:pt x="0" y="17050"/>
                  </a:cubicBezTo>
                  <a:lnTo>
                    <a:pt x="0" y="82201"/>
                  </a:lnTo>
                  <a:cubicBezTo>
                    <a:pt x="0" y="91631"/>
                    <a:pt x="7620" y="99251"/>
                    <a:pt x="17050" y="99251"/>
                  </a:cubicBezTo>
                  <a:cubicBezTo>
                    <a:pt x="26479" y="99251"/>
                    <a:pt x="34100" y="91631"/>
                    <a:pt x="34100" y="82201"/>
                  </a:cubicBezTo>
                  <a:lnTo>
                    <a:pt x="34100" y="17050"/>
                  </a:lnTo>
                  <a:cubicBezTo>
                    <a:pt x="34100" y="7620"/>
                    <a:pt x="26479" y="0"/>
                    <a:pt x="17050" y="0"/>
                  </a:cubicBezTo>
                  <a:close/>
                </a:path>
              </a:pathLst>
            </a:custGeom>
            <a:solidFill>
              <a:schemeClr val="accent4"/>
            </a:solidFill>
            <a:ln w="9525" cap="flat">
              <a:noFill/>
              <a:prstDash val="solid"/>
              <a:miter/>
            </a:ln>
          </p:spPr>
          <p:txBody>
            <a:bodyPr rtlCol="0" anchor="ctr"/>
            <a:lstStyle/>
            <a:p>
              <a:endParaRPr lang="zh-CN" altLang="en-US"/>
            </a:p>
          </p:txBody>
        </p:sp>
        <p:sp>
          <p:nvSpPr>
            <p:cNvPr id="32" name="任意多边形: 形状 31">
              <a:extLst>
                <a:ext uri="{FF2B5EF4-FFF2-40B4-BE49-F238E27FC236}">
                  <a16:creationId xmlns:a16="http://schemas.microsoft.com/office/drawing/2014/main" id="{EFF8B6E4-7D0B-8549-E143-000F0143D096}"/>
                </a:ext>
              </a:extLst>
            </p:cNvPr>
            <p:cNvSpPr/>
            <p:nvPr/>
          </p:nvSpPr>
          <p:spPr>
            <a:xfrm>
              <a:off x="6901751" y="3732212"/>
              <a:ext cx="34099" cy="99250"/>
            </a:xfrm>
            <a:custGeom>
              <a:avLst/>
              <a:gdLst>
                <a:gd name="connsiteX0" fmla="*/ 17050 w 34099"/>
                <a:gd name="connsiteY0" fmla="*/ 0 h 99250"/>
                <a:gd name="connsiteX1" fmla="*/ 0 w 34099"/>
                <a:gd name="connsiteY1" fmla="*/ 17050 h 99250"/>
                <a:gd name="connsiteX2" fmla="*/ 0 w 34099"/>
                <a:gd name="connsiteY2" fmla="*/ 82201 h 99250"/>
                <a:gd name="connsiteX3" fmla="*/ 17050 w 34099"/>
                <a:gd name="connsiteY3" fmla="*/ 99251 h 99250"/>
                <a:gd name="connsiteX4" fmla="*/ 34100 w 34099"/>
                <a:gd name="connsiteY4" fmla="*/ 82201 h 99250"/>
                <a:gd name="connsiteX5" fmla="*/ 34100 w 34099"/>
                <a:gd name="connsiteY5" fmla="*/ 17050 h 99250"/>
                <a:gd name="connsiteX6" fmla="*/ 17050 w 34099"/>
                <a:gd name="connsiteY6" fmla="*/ 0 h 9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099" h="99250">
                  <a:moveTo>
                    <a:pt x="17050" y="0"/>
                  </a:moveTo>
                  <a:cubicBezTo>
                    <a:pt x="7620" y="0"/>
                    <a:pt x="0" y="7620"/>
                    <a:pt x="0" y="17050"/>
                  </a:cubicBezTo>
                  <a:lnTo>
                    <a:pt x="0" y="82201"/>
                  </a:lnTo>
                  <a:cubicBezTo>
                    <a:pt x="0" y="91631"/>
                    <a:pt x="7620" y="99251"/>
                    <a:pt x="17050" y="99251"/>
                  </a:cubicBezTo>
                  <a:cubicBezTo>
                    <a:pt x="26480" y="99251"/>
                    <a:pt x="34100" y="91631"/>
                    <a:pt x="34100" y="82201"/>
                  </a:cubicBezTo>
                  <a:lnTo>
                    <a:pt x="34100" y="17050"/>
                  </a:lnTo>
                  <a:cubicBezTo>
                    <a:pt x="34100" y="7620"/>
                    <a:pt x="26480" y="0"/>
                    <a:pt x="17050" y="0"/>
                  </a:cubicBezTo>
                  <a:close/>
                </a:path>
              </a:pathLst>
            </a:custGeom>
            <a:solidFill>
              <a:schemeClr val="accent4"/>
            </a:solidFill>
            <a:ln w="9525" cap="flat">
              <a:noFill/>
              <a:prstDash val="solid"/>
              <a:miter/>
            </a:ln>
          </p:spPr>
          <p:txBody>
            <a:bodyPr rtlCol="0" anchor="ctr"/>
            <a:lstStyle/>
            <a:p>
              <a:endParaRPr lang="zh-CN" altLang="en-US"/>
            </a:p>
          </p:txBody>
        </p:sp>
      </p:grpSp>
      <p:sp>
        <p:nvSpPr>
          <p:cNvPr id="66" name="文本框 65">
            <a:extLst>
              <a:ext uri="{FF2B5EF4-FFF2-40B4-BE49-F238E27FC236}">
                <a16:creationId xmlns:a16="http://schemas.microsoft.com/office/drawing/2014/main" id="{9873FE92-8A76-FCE9-2D76-6354A11A4FF8}"/>
              </a:ext>
            </a:extLst>
          </p:cNvPr>
          <p:cNvSpPr txBox="1"/>
          <p:nvPr/>
        </p:nvSpPr>
        <p:spPr>
          <a:xfrm>
            <a:off x="7393247" y="7152575"/>
            <a:ext cx="2276240" cy="194156"/>
          </a:xfrm>
          <a:prstGeom prst="rect">
            <a:avLst/>
          </a:prstGeom>
          <a:noFill/>
        </p:spPr>
        <p:txBody>
          <a:bodyPr wrap="square" rtlCol="0">
            <a:spAutoFit/>
          </a:bodyPr>
          <a:lstStyle/>
          <a:p>
            <a:pPr>
              <a:lnSpc>
                <a:spcPct val="150000"/>
              </a:lnSpc>
            </a:pPr>
            <a:r>
              <a:rPr lang="zh-CN" altLang="en-US" sz="500" dirty="0">
                <a:solidFill>
                  <a:schemeClr val="tx1">
                    <a:lumMod val="50000"/>
                    <a:lumOff val="50000"/>
                  </a:schemeClr>
                </a:solidFill>
                <a:latin typeface="微软雅黑" panose="020B0503020204020204" pitchFamily="34" charset="-122"/>
                <a:ea typeface="微软雅黑" panose="020B0503020204020204" pitchFamily="34" charset="-122"/>
              </a:rPr>
              <a:t>*本宣传资料仅供参考，不构成要约，内容如有变动以</a:t>
            </a:r>
            <a:r>
              <a:rPr lang="en-US" altLang="zh-CN" sz="5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500" dirty="0">
                <a:solidFill>
                  <a:schemeClr val="tx1">
                    <a:lumMod val="50000"/>
                    <a:lumOff val="50000"/>
                  </a:schemeClr>
                </a:solidFill>
                <a:latin typeface="微软雅黑" panose="020B0503020204020204" pitchFamily="34" charset="-122"/>
                <a:ea typeface="微软雅黑" panose="020B0503020204020204" pitchFamily="34" charset="-122"/>
              </a:rPr>
              <a:t>借款合同</a:t>
            </a:r>
            <a:r>
              <a:rPr lang="en-US" altLang="zh-CN" sz="5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500" dirty="0">
                <a:solidFill>
                  <a:schemeClr val="tx1">
                    <a:lumMod val="50000"/>
                    <a:lumOff val="50000"/>
                  </a:schemeClr>
                </a:solidFill>
                <a:latin typeface="微软雅黑" panose="020B0503020204020204" pitchFamily="34" charset="-122"/>
                <a:ea typeface="微软雅黑" panose="020B0503020204020204" pitchFamily="34" charset="-122"/>
              </a:rPr>
              <a:t>为准。</a:t>
            </a:r>
          </a:p>
        </p:txBody>
      </p:sp>
      <p:grpSp>
        <p:nvGrpSpPr>
          <p:cNvPr id="78" name="组合 77">
            <a:extLst>
              <a:ext uri="{FF2B5EF4-FFF2-40B4-BE49-F238E27FC236}">
                <a16:creationId xmlns:a16="http://schemas.microsoft.com/office/drawing/2014/main" id="{80BC56FC-1277-729C-791B-2A4BC3A50378}"/>
              </a:ext>
            </a:extLst>
          </p:cNvPr>
          <p:cNvGrpSpPr/>
          <p:nvPr/>
        </p:nvGrpSpPr>
        <p:grpSpPr>
          <a:xfrm>
            <a:off x="7140307" y="3527416"/>
            <a:ext cx="2822695" cy="1219111"/>
            <a:chOff x="7140307" y="4031606"/>
            <a:chExt cx="2822695" cy="1219111"/>
          </a:xfrm>
        </p:grpSpPr>
        <p:grpSp>
          <p:nvGrpSpPr>
            <p:cNvPr id="77" name="组合 76">
              <a:extLst>
                <a:ext uri="{FF2B5EF4-FFF2-40B4-BE49-F238E27FC236}">
                  <a16:creationId xmlns:a16="http://schemas.microsoft.com/office/drawing/2014/main" id="{78825C89-FA1A-73E2-D3DE-BFA130123A66}"/>
                </a:ext>
              </a:extLst>
            </p:cNvPr>
            <p:cNvGrpSpPr/>
            <p:nvPr/>
          </p:nvGrpSpPr>
          <p:grpSpPr>
            <a:xfrm>
              <a:off x="7140308" y="4049970"/>
              <a:ext cx="296876" cy="200055"/>
              <a:chOff x="7140308" y="4049970"/>
              <a:chExt cx="296876" cy="200055"/>
            </a:xfrm>
          </p:grpSpPr>
          <p:sp>
            <p:nvSpPr>
              <p:cNvPr id="42" name="图形 40">
                <a:extLst>
                  <a:ext uri="{FF2B5EF4-FFF2-40B4-BE49-F238E27FC236}">
                    <a16:creationId xmlns:a16="http://schemas.microsoft.com/office/drawing/2014/main" id="{06EDD410-35A6-BFE0-9CF0-F6EA803FC61C}"/>
                  </a:ext>
                </a:extLst>
              </p:cNvPr>
              <p:cNvSpPr/>
              <p:nvPr/>
            </p:nvSpPr>
            <p:spPr>
              <a:xfrm>
                <a:off x="7197695" y="4067174"/>
                <a:ext cx="195552" cy="165648"/>
              </a:xfrm>
              <a:custGeom>
                <a:avLst/>
                <a:gdLst>
                  <a:gd name="connsiteX0" fmla="*/ 121349 w 143255"/>
                  <a:gd name="connsiteY0" fmla="*/ 82582 h 121348"/>
                  <a:gd name="connsiteX1" fmla="*/ 121349 w 143255"/>
                  <a:gd name="connsiteY1" fmla="*/ 32957 h 121348"/>
                  <a:gd name="connsiteX2" fmla="*/ 88392 w 143255"/>
                  <a:gd name="connsiteY2" fmla="*/ 0 h 121348"/>
                  <a:gd name="connsiteX3" fmla="*/ 32957 w 143255"/>
                  <a:gd name="connsiteY3" fmla="*/ 0 h 121348"/>
                  <a:gd name="connsiteX4" fmla="*/ 0 w 143255"/>
                  <a:gd name="connsiteY4" fmla="*/ 32957 h 121348"/>
                  <a:gd name="connsiteX5" fmla="*/ 0 w 143255"/>
                  <a:gd name="connsiteY5" fmla="*/ 88392 h 121348"/>
                  <a:gd name="connsiteX6" fmla="*/ 32957 w 143255"/>
                  <a:gd name="connsiteY6" fmla="*/ 121349 h 121348"/>
                  <a:gd name="connsiteX7" fmla="*/ 143256 w 143255"/>
                  <a:gd name="connsiteY7" fmla="*/ 121349 h 121348"/>
                  <a:gd name="connsiteX8" fmla="*/ 130874 w 143255"/>
                  <a:gd name="connsiteY8" fmla="*/ 107633 h 121348"/>
                  <a:gd name="connsiteX9" fmla="*/ 121253 w 143255"/>
                  <a:gd name="connsiteY9" fmla="*/ 82677 h 12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5" h="121348">
                    <a:moveTo>
                      <a:pt x="121349" y="82582"/>
                    </a:moveTo>
                    <a:lnTo>
                      <a:pt x="121349" y="32957"/>
                    </a:lnTo>
                    <a:cubicBezTo>
                      <a:pt x="121349" y="14764"/>
                      <a:pt x="106585" y="0"/>
                      <a:pt x="88392" y="0"/>
                    </a:cubicBezTo>
                    <a:lnTo>
                      <a:pt x="32957" y="0"/>
                    </a:lnTo>
                    <a:cubicBezTo>
                      <a:pt x="14764" y="0"/>
                      <a:pt x="0" y="14764"/>
                      <a:pt x="0" y="32957"/>
                    </a:cubicBezTo>
                    <a:lnTo>
                      <a:pt x="0" y="88392"/>
                    </a:lnTo>
                    <a:cubicBezTo>
                      <a:pt x="0" y="106585"/>
                      <a:pt x="14764" y="121349"/>
                      <a:pt x="32957" y="121349"/>
                    </a:cubicBezTo>
                    <a:lnTo>
                      <a:pt x="143256" y="121349"/>
                    </a:lnTo>
                    <a:lnTo>
                      <a:pt x="130874" y="107633"/>
                    </a:lnTo>
                    <a:cubicBezTo>
                      <a:pt x="124682" y="100775"/>
                      <a:pt x="121253" y="91916"/>
                      <a:pt x="121253" y="82677"/>
                    </a:cubicBezTo>
                    <a:close/>
                  </a:path>
                </a:pathLst>
              </a:custGeom>
              <a:gradFill>
                <a:gsLst>
                  <a:gs pos="100000">
                    <a:srgbClr val="00A5DE"/>
                  </a:gs>
                  <a:gs pos="0">
                    <a:srgbClr val="00A566"/>
                  </a:gs>
                  <a:gs pos="64000">
                    <a:srgbClr val="49BCBD"/>
                  </a:gs>
                </a:gsLst>
                <a:lin ang="1800000" scaled="0"/>
              </a:gradFill>
              <a:ln w="9525" cap="flat">
                <a:noFill/>
                <a:prstDash val="solid"/>
                <a:miter/>
              </a:ln>
            </p:spPr>
            <p:txBody>
              <a:bodyPr rtlCol="0" anchor="ctr"/>
              <a:lstStyle/>
              <a:p>
                <a:endParaRPr lang="zh-CN" altLang="en-US"/>
              </a:p>
            </p:txBody>
          </p:sp>
          <p:sp>
            <p:nvSpPr>
              <p:cNvPr id="43" name="文本框 42">
                <a:extLst>
                  <a:ext uri="{FF2B5EF4-FFF2-40B4-BE49-F238E27FC236}">
                    <a16:creationId xmlns:a16="http://schemas.microsoft.com/office/drawing/2014/main" id="{24BA8F01-2FF0-5655-5D7A-173FD0D97490}"/>
                  </a:ext>
                </a:extLst>
              </p:cNvPr>
              <p:cNvSpPr txBox="1"/>
              <p:nvPr/>
            </p:nvSpPr>
            <p:spPr>
              <a:xfrm>
                <a:off x="7140308" y="4049970"/>
                <a:ext cx="296876" cy="200055"/>
              </a:xfrm>
              <a:prstGeom prst="rect">
                <a:avLst/>
              </a:prstGeom>
              <a:noFill/>
            </p:spPr>
            <p:txBody>
              <a:bodyPr wrap="none" rtlCol="0">
                <a:spAutoFit/>
              </a:bodyPr>
              <a:lstStyle/>
              <a:p>
                <a:r>
                  <a:rPr lang="en-US" altLang="zh-CN" sz="700" b="1" dirty="0">
                    <a:solidFill>
                      <a:schemeClr val="bg1"/>
                    </a:solidFill>
                    <a:latin typeface="微软雅黑" panose="020B0503020204020204" pitchFamily="34" charset="-122"/>
                    <a:ea typeface="微软雅黑" panose="020B0503020204020204" pitchFamily="34" charset="-122"/>
                  </a:rPr>
                  <a:t>01</a:t>
                </a:r>
                <a:endParaRPr lang="zh-CN" altLang="en-US" sz="700" b="1" dirty="0">
                  <a:solidFill>
                    <a:schemeClr val="bg1"/>
                  </a:solidFill>
                  <a:latin typeface="微软雅黑" panose="020B0503020204020204" pitchFamily="34" charset="-122"/>
                  <a:ea typeface="微软雅黑" panose="020B0503020204020204" pitchFamily="34" charset="-122"/>
                </a:endParaRPr>
              </a:p>
            </p:txBody>
          </p:sp>
        </p:grpSp>
        <p:sp>
          <p:nvSpPr>
            <p:cNvPr id="45" name="文本框 44">
              <a:extLst>
                <a:ext uri="{FF2B5EF4-FFF2-40B4-BE49-F238E27FC236}">
                  <a16:creationId xmlns:a16="http://schemas.microsoft.com/office/drawing/2014/main" id="{5030F143-0E6A-C278-1FE9-52B92E491511}"/>
                </a:ext>
              </a:extLst>
            </p:cNvPr>
            <p:cNvSpPr txBox="1"/>
            <p:nvPr/>
          </p:nvSpPr>
          <p:spPr>
            <a:xfrm>
              <a:off x="7369692" y="4031606"/>
              <a:ext cx="2492990" cy="400110"/>
            </a:xfrm>
            <a:prstGeom prst="rect">
              <a:avLst/>
            </a:prstGeom>
            <a:noFill/>
          </p:spPr>
          <p:txBody>
            <a:bodyPr wrap="none" rtlCol="0">
              <a:spAutoFit/>
            </a:bodyPr>
            <a:lstStyle/>
            <a:p>
              <a:r>
                <a:rPr lang="zh-CN" altLang="en-US" sz="1000" b="1" dirty="0">
                  <a:gradFill>
                    <a:gsLst>
                      <a:gs pos="100000">
                        <a:srgbClr val="00A5DE"/>
                      </a:gs>
                      <a:gs pos="0">
                        <a:srgbClr val="00A566"/>
                      </a:gs>
                      <a:gs pos="64000">
                        <a:srgbClr val="49BCBD"/>
                      </a:gs>
                    </a:gsLst>
                    <a:lin ang="0" scaled="0"/>
                  </a:gradFill>
                  <a:latin typeface="微软雅黑" panose="020B0503020204020204" pitchFamily="34" charset="-122"/>
                  <a:ea typeface="微软雅黑" panose="020B0503020204020204" pitchFamily="34" charset="-122"/>
                </a:rPr>
                <a:t>如何使用助学贷款资金中超过年度学费、</a:t>
              </a:r>
            </a:p>
            <a:p>
              <a:r>
                <a:rPr lang="zh-CN" altLang="en-US" sz="1000" b="1" dirty="0">
                  <a:gradFill>
                    <a:gsLst>
                      <a:gs pos="100000">
                        <a:srgbClr val="00A5DE"/>
                      </a:gs>
                      <a:gs pos="0">
                        <a:srgbClr val="00A566"/>
                      </a:gs>
                      <a:gs pos="64000">
                        <a:srgbClr val="49BCBD"/>
                      </a:gs>
                    </a:gsLst>
                    <a:lin ang="0" scaled="0"/>
                  </a:gradFill>
                  <a:latin typeface="微软雅黑" panose="020B0503020204020204" pitchFamily="34" charset="-122"/>
                  <a:ea typeface="微软雅黑" panose="020B0503020204020204" pitchFamily="34" charset="-122"/>
                </a:rPr>
                <a:t>住宿费的部分？</a:t>
              </a:r>
            </a:p>
          </p:txBody>
        </p:sp>
        <p:sp>
          <p:nvSpPr>
            <p:cNvPr id="46" name="文本框 45">
              <a:extLst>
                <a:ext uri="{FF2B5EF4-FFF2-40B4-BE49-F238E27FC236}">
                  <a16:creationId xmlns:a16="http://schemas.microsoft.com/office/drawing/2014/main" id="{F5271D93-FF4D-C72E-7505-80CB7DFC7437}"/>
                </a:ext>
              </a:extLst>
            </p:cNvPr>
            <p:cNvSpPr txBox="1"/>
            <p:nvPr/>
          </p:nvSpPr>
          <p:spPr>
            <a:xfrm>
              <a:off x="7140307" y="4369514"/>
              <a:ext cx="2822695" cy="881203"/>
            </a:xfrm>
            <a:prstGeom prst="rect">
              <a:avLst/>
            </a:prstGeom>
            <a:noFill/>
          </p:spPr>
          <p:txBody>
            <a:bodyPr wrap="square" rtlCol="0">
              <a:spAutoFit/>
            </a:bodyPr>
            <a:lstStyle/>
            <a:p>
              <a:pPr>
                <a:lnSpc>
                  <a:spcPct val="150000"/>
                </a:lnSpc>
              </a:pPr>
              <a:r>
                <a:rPr lang="zh-CN" altLang="en-US" sz="700" dirty="0">
                  <a:latin typeface="微软雅黑" panose="020B0503020204020204" pitchFamily="34" charset="-122"/>
                  <a:ea typeface="微软雅黑" panose="020B0503020204020204" pitchFamily="34" charset="-122"/>
                </a:rPr>
                <a:t>        您申请的国家助学贷款在支付在校期间学费和住宿费后，超出部分可用于弥补日常生活费。贷款资金先按照高校回执录入金额划到高校，如有剩余资金则留存在您的助学贷款指定账户中，您可以绑定您名下的</a:t>
              </a:r>
              <a:r>
                <a:rPr lang="en-US" altLang="zh-CN" sz="700" dirty="0">
                  <a:latin typeface="微软雅黑" panose="020B0503020204020204" pitchFamily="34" charset="-122"/>
                  <a:ea typeface="微软雅黑" panose="020B0503020204020204" pitchFamily="34" charset="-122"/>
                </a:rPr>
                <a:t>Ⅰ</a:t>
              </a:r>
              <a:r>
                <a:rPr lang="zh-CN" altLang="en-US" sz="700" dirty="0">
                  <a:latin typeface="微软雅黑" panose="020B0503020204020204" pitchFamily="34" charset="-122"/>
                  <a:ea typeface="微软雅黑" panose="020B0503020204020204" pitchFamily="34" charset="-122"/>
                </a:rPr>
                <a:t>类银行卡，将贷款金额超过年度学费和住宿费部分提取到该银行卡。</a:t>
              </a:r>
            </a:p>
          </p:txBody>
        </p:sp>
      </p:grpSp>
      <p:grpSp>
        <p:nvGrpSpPr>
          <p:cNvPr id="79" name="组合 78">
            <a:extLst>
              <a:ext uri="{FF2B5EF4-FFF2-40B4-BE49-F238E27FC236}">
                <a16:creationId xmlns:a16="http://schemas.microsoft.com/office/drawing/2014/main" id="{EF8D2B93-5B09-55E5-6C88-8C78F14BC75F}"/>
              </a:ext>
            </a:extLst>
          </p:cNvPr>
          <p:cNvGrpSpPr/>
          <p:nvPr/>
        </p:nvGrpSpPr>
        <p:grpSpPr>
          <a:xfrm>
            <a:off x="7140307" y="4717645"/>
            <a:ext cx="2850615" cy="594943"/>
            <a:chOff x="7140307" y="4031606"/>
            <a:chExt cx="2850615" cy="594943"/>
          </a:xfrm>
        </p:grpSpPr>
        <p:grpSp>
          <p:nvGrpSpPr>
            <p:cNvPr id="80" name="组合 79">
              <a:extLst>
                <a:ext uri="{FF2B5EF4-FFF2-40B4-BE49-F238E27FC236}">
                  <a16:creationId xmlns:a16="http://schemas.microsoft.com/office/drawing/2014/main" id="{D54A947B-29D7-6F14-A2CE-58411B2BCBFD}"/>
                </a:ext>
              </a:extLst>
            </p:cNvPr>
            <p:cNvGrpSpPr/>
            <p:nvPr/>
          </p:nvGrpSpPr>
          <p:grpSpPr>
            <a:xfrm>
              <a:off x="7140308" y="4049970"/>
              <a:ext cx="296876" cy="200055"/>
              <a:chOff x="7140308" y="4049970"/>
              <a:chExt cx="296876" cy="200055"/>
            </a:xfrm>
          </p:grpSpPr>
          <p:sp>
            <p:nvSpPr>
              <p:cNvPr id="83" name="图形 40">
                <a:extLst>
                  <a:ext uri="{FF2B5EF4-FFF2-40B4-BE49-F238E27FC236}">
                    <a16:creationId xmlns:a16="http://schemas.microsoft.com/office/drawing/2014/main" id="{69E967E8-9BBA-81FE-A965-CB3F0DEDF081}"/>
                  </a:ext>
                </a:extLst>
              </p:cNvPr>
              <p:cNvSpPr/>
              <p:nvPr/>
            </p:nvSpPr>
            <p:spPr>
              <a:xfrm>
                <a:off x="7197695" y="4067174"/>
                <a:ext cx="195552" cy="165648"/>
              </a:xfrm>
              <a:custGeom>
                <a:avLst/>
                <a:gdLst>
                  <a:gd name="connsiteX0" fmla="*/ 121349 w 143255"/>
                  <a:gd name="connsiteY0" fmla="*/ 82582 h 121348"/>
                  <a:gd name="connsiteX1" fmla="*/ 121349 w 143255"/>
                  <a:gd name="connsiteY1" fmla="*/ 32957 h 121348"/>
                  <a:gd name="connsiteX2" fmla="*/ 88392 w 143255"/>
                  <a:gd name="connsiteY2" fmla="*/ 0 h 121348"/>
                  <a:gd name="connsiteX3" fmla="*/ 32957 w 143255"/>
                  <a:gd name="connsiteY3" fmla="*/ 0 h 121348"/>
                  <a:gd name="connsiteX4" fmla="*/ 0 w 143255"/>
                  <a:gd name="connsiteY4" fmla="*/ 32957 h 121348"/>
                  <a:gd name="connsiteX5" fmla="*/ 0 w 143255"/>
                  <a:gd name="connsiteY5" fmla="*/ 88392 h 121348"/>
                  <a:gd name="connsiteX6" fmla="*/ 32957 w 143255"/>
                  <a:gd name="connsiteY6" fmla="*/ 121349 h 121348"/>
                  <a:gd name="connsiteX7" fmla="*/ 143256 w 143255"/>
                  <a:gd name="connsiteY7" fmla="*/ 121349 h 121348"/>
                  <a:gd name="connsiteX8" fmla="*/ 130874 w 143255"/>
                  <a:gd name="connsiteY8" fmla="*/ 107633 h 121348"/>
                  <a:gd name="connsiteX9" fmla="*/ 121253 w 143255"/>
                  <a:gd name="connsiteY9" fmla="*/ 82677 h 12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5" h="121348">
                    <a:moveTo>
                      <a:pt x="121349" y="82582"/>
                    </a:moveTo>
                    <a:lnTo>
                      <a:pt x="121349" y="32957"/>
                    </a:lnTo>
                    <a:cubicBezTo>
                      <a:pt x="121349" y="14764"/>
                      <a:pt x="106585" y="0"/>
                      <a:pt x="88392" y="0"/>
                    </a:cubicBezTo>
                    <a:lnTo>
                      <a:pt x="32957" y="0"/>
                    </a:lnTo>
                    <a:cubicBezTo>
                      <a:pt x="14764" y="0"/>
                      <a:pt x="0" y="14764"/>
                      <a:pt x="0" y="32957"/>
                    </a:cubicBezTo>
                    <a:lnTo>
                      <a:pt x="0" y="88392"/>
                    </a:lnTo>
                    <a:cubicBezTo>
                      <a:pt x="0" y="106585"/>
                      <a:pt x="14764" y="121349"/>
                      <a:pt x="32957" y="121349"/>
                    </a:cubicBezTo>
                    <a:lnTo>
                      <a:pt x="143256" y="121349"/>
                    </a:lnTo>
                    <a:lnTo>
                      <a:pt x="130874" y="107633"/>
                    </a:lnTo>
                    <a:cubicBezTo>
                      <a:pt x="124682" y="100775"/>
                      <a:pt x="121253" y="91916"/>
                      <a:pt x="121253" y="82677"/>
                    </a:cubicBezTo>
                    <a:close/>
                  </a:path>
                </a:pathLst>
              </a:custGeom>
              <a:gradFill>
                <a:gsLst>
                  <a:gs pos="100000">
                    <a:srgbClr val="00A5DE"/>
                  </a:gs>
                  <a:gs pos="0">
                    <a:srgbClr val="00A566"/>
                  </a:gs>
                  <a:gs pos="64000">
                    <a:srgbClr val="49BCBD"/>
                  </a:gs>
                </a:gsLst>
                <a:lin ang="1800000" scaled="0"/>
              </a:gradFill>
              <a:ln w="9525" cap="flat">
                <a:noFill/>
                <a:prstDash val="solid"/>
                <a:miter/>
              </a:ln>
            </p:spPr>
            <p:txBody>
              <a:bodyPr rtlCol="0" anchor="ctr"/>
              <a:lstStyle/>
              <a:p>
                <a:endParaRPr lang="zh-CN" altLang="en-US"/>
              </a:p>
            </p:txBody>
          </p:sp>
          <p:sp>
            <p:nvSpPr>
              <p:cNvPr id="84" name="文本框 83">
                <a:extLst>
                  <a:ext uri="{FF2B5EF4-FFF2-40B4-BE49-F238E27FC236}">
                    <a16:creationId xmlns:a16="http://schemas.microsoft.com/office/drawing/2014/main" id="{937398AF-4378-0246-E768-49AFE2B31622}"/>
                  </a:ext>
                </a:extLst>
              </p:cNvPr>
              <p:cNvSpPr txBox="1"/>
              <p:nvPr/>
            </p:nvSpPr>
            <p:spPr>
              <a:xfrm>
                <a:off x="7140308" y="4049970"/>
                <a:ext cx="296876" cy="200055"/>
              </a:xfrm>
              <a:prstGeom prst="rect">
                <a:avLst/>
              </a:prstGeom>
              <a:noFill/>
            </p:spPr>
            <p:txBody>
              <a:bodyPr wrap="none" rtlCol="0">
                <a:spAutoFit/>
              </a:bodyPr>
              <a:lstStyle/>
              <a:p>
                <a:r>
                  <a:rPr lang="en-US" altLang="zh-CN" sz="700" b="1" dirty="0">
                    <a:solidFill>
                      <a:schemeClr val="bg1"/>
                    </a:solidFill>
                    <a:latin typeface="微软雅黑" panose="020B0503020204020204" pitchFamily="34" charset="-122"/>
                    <a:ea typeface="微软雅黑" panose="020B0503020204020204" pitchFamily="34" charset="-122"/>
                  </a:rPr>
                  <a:t>02</a:t>
                </a:r>
                <a:endParaRPr lang="zh-CN" altLang="en-US" sz="700" b="1" dirty="0">
                  <a:solidFill>
                    <a:schemeClr val="bg1"/>
                  </a:solidFill>
                  <a:latin typeface="微软雅黑" panose="020B0503020204020204" pitchFamily="34" charset="-122"/>
                  <a:ea typeface="微软雅黑" panose="020B0503020204020204" pitchFamily="34" charset="-122"/>
                </a:endParaRPr>
              </a:p>
            </p:txBody>
          </p:sp>
        </p:grpSp>
        <p:sp>
          <p:nvSpPr>
            <p:cNvPr id="81" name="文本框 80">
              <a:extLst>
                <a:ext uri="{FF2B5EF4-FFF2-40B4-BE49-F238E27FC236}">
                  <a16:creationId xmlns:a16="http://schemas.microsoft.com/office/drawing/2014/main" id="{1E80B204-9C38-BBF4-46AF-EFC25D663BAA}"/>
                </a:ext>
              </a:extLst>
            </p:cNvPr>
            <p:cNvSpPr txBox="1"/>
            <p:nvPr/>
          </p:nvSpPr>
          <p:spPr>
            <a:xfrm>
              <a:off x="7369692" y="4031606"/>
              <a:ext cx="2621230" cy="246221"/>
            </a:xfrm>
            <a:prstGeom prst="rect">
              <a:avLst/>
            </a:prstGeom>
            <a:noFill/>
          </p:spPr>
          <p:txBody>
            <a:bodyPr wrap="none" rtlCol="0">
              <a:spAutoFit/>
            </a:bodyPr>
            <a:lstStyle/>
            <a:p>
              <a:r>
                <a:rPr lang="zh-CN" altLang="en-US" sz="1000" b="1" dirty="0">
                  <a:gradFill>
                    <a:gsLst>
                      <a:gs pos="100000">
                        <a:srgbClr val="00A5DE"/>
                      </a:gs>
                      <a:gs pos="0">
                        <a:srgbClr val="00A566"/>
                      </a:gs>
                      <a:gs pos="64000">
                        <a:srgbClr val="49BCBD"/>
                      </a:gs>
                    </a:gsLst>
                    <a:lin ang="0" scaled="0"/>
                  </a:gradFill>
                  <a:latin typeface="微软雅黑" panose="020B0503020204020204" pitchFamily="34" charset="-122"/>
                  <a:ea typeface="微软雅黑" panose="020B0503020204020204" pitchFamily="34" charset="-122"/>
                </a:rPr>
                <a:t>如何更正借款学生或共同借款人身份信息？</a:t>
              </a:r>
            </a:p>
          </p:txBody>
        </p:sp>
        <p:sp>
          <p:nvSpPr>
            <p:cNvPr id="82" name="文本框 81">
              <a:extLst>
                <a:ext uri="{FF2B5EF4-FFF2-40B4-BE49-F238E27FC236}">
                  <a16:creationId xmlns:a16="http://schemas.microsoft.com/office/drawing/2014/main" id="{FD27BF85-564C-BEC8-1A34-E8958FF70558}"/>
                </a:ext>
              </a:extLst>
            </p:cNvPr>
            <p:cNvSpPr txBox="1"/>
            <p:nvPr/>
          </p:nvSpPr>
          <p:spPr>
            <a:xfrm>
              <a:off x="7140307" y="4230094"/>
              <a:ext cx="2822695" cy="396455"/>
            </a:xfrm>
            <a:prstGeom prst="rect">
              <a:avLst/>
            </a:prstGeom>
            <a:noFill/>
          </p:spPr>
          <p:txBody>
            <a:bodyPr wrap="square" rtlCol="0">
              <a:spAutoFit/>
            </a:bodyPr>
            <a:lstStyle/>
            <a:p>
              <a:pPr>
                <a:lnSpc>
                  <a:spcPct val="150000"/>
                </a:lnSpc>
              </a:pPr>
              <a:r>
                <a:rPr lang="zh-CN" altLang="en-US" sz="700" dirty="0">
                  <a:latin typeface="微软雅黑" panose="020B0503020204020204" pitchFamily="34" charset="-122"/>
                  <a:ea typeface="微软雅黑" panose="020B0503020204020204" pitchFamily="34" charset="-122"/>
                </a:rPr>
                <a:t>        如果您或共同借款人更名或身份证号码有误，请持公安部门身份信息变更相关证明到县级资助管理部门申请变更。</a:t>
              </a:r>
            </a:p>
          </p:txBody>
        </p:sp>
      </p:grpSp>
      <p:grpSp>
        <p:nvGrpSpPr>
          <p:cNvPr id="85" name="组合 84">
            <a:extLst>
              <a:ext uri="{FF2B5EF4-FFF2-40B4-BE49-F238E27FC236}">
                <a16:creationId xmlns:a16="http://schemas.microsoft.com/office/drawing/2014/main" id="{91D90009-510D-BB55-B35C-A8C5DE4D9097}"/>
              </a:ext>
            </a:extLst>
          </p:cNvPr>
          <p:cNvGrpSpPr/>
          <p:nvPr/>
        </p:nvGrpSpPr>
        <p:grpSpPr>
          <a:xfrm>
            <a:off x="7140308" y="5295996"/>
            <a:ext cx="2850614" cy="756526"/>
            <a:chOff x="7140308" y="4031606"/>
            <a:chExt cx="2850614" cy="756526"/>
          </a:xfrm>
        </p:grpSpPr>
        <p:grpSp>
          <p:nvGrpSpPr>
            <p:cNvPr id="86" name="组合 85">
              <a:extLst>
                <a:ext uri="{FF2B5EF4-FFF2-40B4-BE49-F238E27FC236}">
                  <a16:creationId xmlns:a16="http://schemas.microsoft.com/office/drawing/2014/main" id="{75611498-4E44-8623-5036-EB3E8DE3D9EB}"/>
                </a:ext>
              </a:extLst>
            </p:cNvPr>
            <p:cNvGrpSpPr/>
            <p:nvPr/>
          </p:nvGrpSpPr>
          <p:grpSpPr>
            <a:xfrm>
              <a:off x="7140308" y="4049970"/>
              <a:ext cx="296876" cy="200055"/>
              <a:chOff x="7140308" y="4049970"/>
              <a:chExt cx="296876" cy="200055"/>
            </a:xfrm>
          </p:grpSpPr>
          <p:sp>
            <p:nvSpPr>
              <p:cNvPr id="89" name="图形 40">
                <a:extLst>
                  <a:ext uri="{FF2B5EF4-FFF2-40B4-BE49-F238E27FC236}">
                    <a16:creationId xmlns:a16="http://schemas.microsoft.com/office/drawing/2014/main" id="{939B3FB6-7F5A-595C-6E22-9F55EB9FB13A}"/>
                  </a:ext>
                </a:extLst>
              </p:cNvPr>
              <p:cNvSpPr/>
              <p:nvPr/>
            </p:nvSpPr>
            <p:spPr>
              <a:xfrm>
                <a:off x="7197695" y="4067174"/>
                <a:ext cx="195552" cy="165648"/>
              </a:xfrm>
              <a:custGeom>
                <a:avLst/>
                <a:gdLst>
                  <a:gd name="connsiteX0" fmla="*/ 121349 w 143255"/>
                  <a:gd name="connsiteY0" fmla="*/ 82582 h 121348"/>
                  <a:gd name="connsiteX1" fmla="*/ 121349 w 143255"/>
                  <a:gd name="connsiteY1" fmla="*/ 32957 h 121348"/>
                  <a:gd name="connsiteX2" fmla="*/ 88392 w 143255"/>
                  <a:gd name="connsiteY2" fmla="*/ 0 h 121348"/>
                  <a:gd name="connsiteX3" fmla="*/ 32957 w 143255"/>
                  <a:gd name="connsiteY3" fmla="*/ 0 h 121348"/>
                  <a:gd name="connsiteX4" fmla="*/ 0 w 143255"/>
                  <a:gd name="connsiteY4" fmla="*/ 32957 h 121348"/>
                  <a:gd name="connsiteX5" fmla="*/ 0 w 143255"/>
                  <a:gd name="connsiteY5" fmla="*/ 88392 h 121348"/>
                  <a:gd name="connsiteX6" fmla="*/ 32957 w 143255"/>
                  <a:gd name="connsiteY6" fmla="*/ 121349 h 121348"/>
                  <a:gd name="connsiteX7" fmla="*/ 143256 w 143255"/>
                  <a:gd name="connsiteY7" fmla="*/ 121349 h 121348"/>
                  <a:gd name="connsiteX8" fmla="*/ 130874 w 143255"/>
                  <a:gd name="connsiteY8" fmla="*/ 107633 h 121348"/>
                  <a:gd name="connsiteX9" fmla="*/ 121253 w 143255"/>
                  <a:gd name="connsiteY9" fmla="*/ 82677 h 12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5" h="121348">
                    <a:moveTo>
                      <a:pt x="121349" y="82582"/>
                    </a:moveTo>
                    <a:lnTo>
                      <a:pt x="121349" y="32957"/>
                    </a:lnTo>
                    <a:cubicBezTo>
                      <a:pt x="121349" y="14764"/>
                      <a:pt x="106585" y="0"/>
                      <a:pt x="88392" y="0"/>
                    </a:cubicBezTo>
                    <a:lnTo>
                      <a:pt x="32957" y="0"/>
                    </a:lnTo>
                    <a:cubicBezTo>
                      <a:pt x="14764" y="0"/>
                      <a:pt x="0" y="14764"/>
                      <a:pt x="0" y="32957"/>
                    </a:cubicBezTo>
                    <a:lnTo>
                      <a:pt x="0" y="88392"/>
                    </a:lnTo>
                    <a:cubicBezTo>
                      <a:pt x="0" y="106585"/>
                      <a:pt x="14764" y="121349"/>
                      <a:pt x="32957" y="121349"/>
                    </a:cubicBezTo>
                    <a:lnTo>
                      <a:pt x="143256" y="121349"/>
                    </a:lnTo>
                    <a:lnTo>
                      <a:pt x="130874" y="107633"/>
                    </a:lnTo>
                    <a:cubicBezTo>
                      <a:pt x="124682" y="100775"/>
                      <a:pt x="121253" y="91916"/>
                      <a:pt x="121253" y="82677"/>
                    </a:cubicBezTo>
                    <a:close/>
                  </a:path>
                </a:pathLst>
              </a:custGeom>
              <a:gradFill>
                <a:gsLst>
                  <a:gs pos="100000">
                    <a:srgbClr val="00A5DE"/>
                  </a:gs>
                  <a:gs pos="0">
                    <a:srgbClr val="00A566"/>
                  </a:gs>
                  <a:gs pos="64000">
                    <a:srgbClr val="49BCBD"/>
                  </a:gs>
                </a:gsLst>
                <a:lin ang="1800000" scaled="0"/>
              </a:gradFill>
              <a:ln w="9525" cap="flat">
                <a:noFill/>
                <a:prstDash val="solid"/>
                <a:miter/>
              </a:ln>
            </p:spPr>
            <p:txBody>
              <a:bodyPr rtlCol="0" anchor="ctr"/>
              <a:lstStyle/>
              <a:p>
                <a:endParaRPr lang="zh-CN" altLang="en-US"/>
              </a:p>
            </p:txBody>
          </p:sp>
          <p:sp>
            <p:nvSpPr>
              <p:cNvPr id="90" name="文本框 89">
                <a:extLst>
                  <a:ext uri="{FF2B5EF4-FFF2-40B4-BE49-F238E27FC236}">
                    <a16:creationId xmlns:a16="http://schemas.microsoft.com/office/drawing/2014/main" id="{7108C34D-FE37-2854-5935-0B1B809DB795}"/>
                  </a:ext>
                </a:extLst>
              </p:cNvPr>
              <p:cNvSpPr txBox="1"/>
              <p:nvPr/>
            </p:nvSpPr>
            <p:spPr>
              <a:xfrm>
                <a:off x="7140308" y="4049970"/>
                <a:ext cx="296876" cy="200055"/>
              </a:xfrm>
              <a:prstGeom prst="rect">
                <a:avLst/>
              </a:prstGeom>
              <a:noFill/>
            </p:spPr>
            <p:txBody>
              <a:bodyPr wrap="none" rtlCol="0">
                <a:spAutoFit/>
              </a:bodyPr>
              <a:lstStyle/>
              <a:p>
                <a:r>
                  <a:rPr lang="en-US" altLang="zh-CN" sz="700" b="1" dirty="0">
                    <a:solidFill>
                      <a:schemeClr val="bg1"/>
                    </a:solidFill>
                    <a:latin typeface="微软雅黑" panose="020B0503020204020204" pitchFamily="34" charset="-122"/>
                    <a:ea typeface="微软雅黑" panose="020B0503020204020204" pitchFamily="34" charset="-122"/>
                  </a:rPr>
                  <a:t>03</a:t>
                </a:r>
                <a:endParaRPr lang="zh-CN" altLang="en-US" sz="700" b="1" dirty="0">
                  <a:solidFill>
                    <a:schemeClr val="bg1"/>
                  </a:solidFill>
                  <a:latin typeface="微软雅黑" panose="020B0503020204020204" pitchFamily="34" charset="-122"/>
                  <a:ea typeface="微软雅黑" panose="020B0503020204020204" pitchFamily="34" charset="-122"/>
                </a:endParaRPr>
              </a:p>
            </p:txBody>
          </p:sp>
        </p:grpSp>
        <p:sp>
          <p:nvSpPr>
            <p:cNvPr id="87" name="文本框 86">
              <a:extLst>
                <a:ext uri="{FF2B5EF4-FFF2-40B4-BE49-F238E27FC236}">
                  <a16:creationId xmlns:a16="http://schemas.microsoft.com/office/drawing/2014/main" id="{E02FCF0E-693B-A932-F8BA-E991FE916C69}"/>
                </a:ext>
              </a:extLst>
            </p:cNvPr>
            <p:cNvSpPr txBox="1"/>
            <p:nvPr/>
          </p:nvSpPr>
          <p:spPr>
            <a:xfrm>
              <a:off x="7369692" y="4031606"/>
              <a:ext cx="2621230" cy="246221"/>
            </a:xfrm>
            <a:prstGeom prst="rect">
              <a:avLst/>
            </a:prstGeom>
            <a:noFill/>
          </p:spPr>
          <p:txBody>
            <a:bodyPr wrap="none" rtlCol="0">
              <a:spAutoFit/>
            </a:bodyPr>
            <a:lstStyle/>
            <a:p>
              <a:r>
                <a:rPr lang="zh-CN" altLang="en-US" sz="1000" b="1" dirty="0">
                  <a:gradFill>
                    <a:gsLst>
                      <a:gs pos="100000">
                        <a:srgbClr val="00A5DE"/>
                      </a:gs>
                      <a:gs pos="0">
                        <a:srgbClr val="00A566"/>
                      </a:gs>
                      <a:gs pos="64000">
                        <a:srgbClr val="49BCBD"/>
                      </a:gs>
                    </a:gsLst>
                    <a:lin ang="0" scaled="0"/>
                  </a:gradFill>
                  <a:latin typeface="微软雅黑" panose="020B0503020204020204" pitchFamily="34" charset="-122"/>
                  <a:ea typeface="微软雅黑" panose="020B0503020204020204" pitchFamily="34" charset="-122"/>
                </a:rPr>
                <a:t>如需更换共同借款人，需要携带哪些材料？</a:t>
              </a:r>
            </a:p>
          </p:txBody>
        </p:sp>
        <p:sp>
          <p:nvSpPr>
            <p:cNvPr id="88" name="文本框 87">
              <a:extLst>
                <a:ext uri="{FF2B5EF4-FFF2-40B4-BE49-F238E27FC236}">
                  <a16:creationId xmlns:a16="http://schemas.microsoft.com/office/drawing/2014/main" id="{E4005194-27DF-B2E3-3F52-61EBD75E70A3}"/>
                </a:ext>
              </a:extLst>
            </p:cNvPr>
            <p:cNvSpPr txBox="1"/>
            <p:nvPr/>
          </p:nvSpPr>
          <p:spPr>
            <a:xfrm>
              <a:off x="7169060" y="4230094"/>
              <a:ext cx="2793942" cy="558038"/>
            </a:xfrm>
            <a:prstGeom prst="rect">
              <a:avLst/>
            </a:prstGeom>
            <a:noFill/>
          </p:spPr>
          <p:txBody>
            <a:bodyPr wrap="square" rtlCol="0">
              <a:spAutoFit/>
            </a:bodyPr>
            <a:lstStyle/>
            <a:p>
              <a:pPr>
                <a:lnSpc>
                  <a:spcPct val="150000"/>
                </a:lnSpc>
              </a:pPr>
              <a:r>
                <a:rPr lang="en-US" altLang="zh-CN" sz="700" dirty="0">
                  <a:latin typeface="微软雅黑" panose="020B0503020204020204" pitchFamily="34" charset="-122"/>
                  <a:ea typeface="微软雅黑" panose="020B0503020204020204" pitchFamily="34" charset="-122"/>
                </a:rPr>
                <a:t>      《</a:t>
              </a:r>
              <a:r>
                <a:rPr lang="zh-CN" altLang="en-US" sz="700" dirty="0">
                  <a:latin typeface="微软雅黑" panose="020B0503020204020204" pitchFamily="34" charset="-122"/>
                  <a:ea typeface="微软雅黑" panose="020B0503020204020204" pitchFamily="34" charset="-122"/>
                </a:rPr>
                <a:t>借款合同</a:t>
              </a:r>
              <a:r>
                <a:rPr lang="en-US" altLang="zh-CN" sz="700" dirty="0">
                  <a:latin typeface="微软雅黑" panose="020B0503020204020204" pitchFamily="34" charset="-122"/>
                  <a:ea typeface="微软雅黑" panose="020B0503020204020204" pitchFamily="34" charset="-122"/>
                </a:rPr>
                <a:t>》</a:t>
              </a:r>
              <a:r>
                <a:rPr lang="zh-CN" altLang="en-US" sz="700" dirty="0">
                  <a:latin typeface="微软雅黑" panose="020B0503020204020204" pitchFamily="34" charset="-122"/>
                  <a:ea typeface="微软雅黑" panose="020B0503020204020204" pitchFamily="34" charset="-122"/>
                </a:rPr>
                <a:t>生效期间或是续贷申请时需要变更共同借款人的，均需要您和新的共同借款人一起持双方身份证原件、户口簿原件、学生证原件前往县级学生资助管理部门办理共同借款人变更手续。</a:t>
              </a:r>
            </a:p>
          </p:txBody>
        </p:sp>
      </p:grpSp>
      <p:grpSp>
        <p:nvGrpSpPr>
          <p:cNvPr id="91" name="组合 90">
            <a:extLst>
              <a:ext uri="{FF2B5EF4-FFF2-40B4-BE49-F238E27FC236}">
                <a16:creationId xmlns:a16="http://schemas.microsoft.com/office/drawing/2014/main" id="{A9E7FE04-FEEC-7DF2-BC56-E0428A5EAAFA}"/>
              </a:ext>
            </a:extLst>
          </p:cNvPr>
          <p:cNvGrpSpPr/>
          <p:nvPr/>
        </p:nvGrpSpPr>
        <p:grpSpPr>
          <a:xfrm>
            <a:off x="7140307" y="6039366"/>
            <a:ext cx="2822695" cy="1079691"/>
            <a:chOff x="7140307" y="4031606"/>
            <a:chExt cx="2822695" cy="1079691"/>
          </a:xfrm>
        </p:grpSpPr>
        <p:grpSp>
          <p:nvGrpSpPr>
            <p:cNvPr id="92" name="组合 91">
              <a:extLst>
                <a:ext uri="{FF2B5EF4-FFF2-40B4-BE49-F238E27FC236}">
                  <a16:creationId xmlns:a16="http://schemas.microsoft.com/office/drawing/2014/main" id="{3C749137-887D-F27D-E649-742652BAC8FE}"/>
                </a:ext>
              </a:extLst>
            </p:cNvPr>
            <p:cNvGrpSpPr/>
            <p:nvPr/>
          </p:nvGrpSpPr>
          <p:grpSpPr>
            <a:xfrm>
              <a:off x="7140308" y="4049970"/>
              <a:ext cx="296876" cy="200055"/>
              <a:chOff x="7140308" y="4049970"/>
              <a:chExt cx="296876" cy="200055"/>
            </a:xfrm>
          </p:grpSpPr>
          <p:sp>
            <p:nvSpPr>
              <p:cNvPr id="95" name="图形 40">
                <a:extLst>
                  <a:ext uri="{FF2B5EF4-FFF2-40B4-BE49-F238E27FC236}">
                    <a16:creationId xmlns:a16="http://schemas.microsoft.com/office/drawing/2014/main" id="{13B6FBBF-E194-3E09-37D9-8EB71487E5B1}"/>
                  </a:ext>
                </a:extLst>
              </p:cNvPr>
              <p:cNvSpPr/>
              <p:nvPr/>
            </p:nvSpPr>
            <p:spPr>
              <a:xfrm>
                <a:off x="7197695" y="4067174"/>
                <a:ext cx="195552" cy="165648"/>
              </a:xfrm>
              <a:custGeom>
                <a:avLst/>
                <a:gdLst>
                  <a:gd name="connsiteX0" fmla="*/ 121349 w 143255"/>
                  <a:gd name="connsiteY0" fmla="*/ 82582 h 121348"/>
                  <a:gd name="connsiteX1" fmla="*/ 121349 w 143255"/>
                  <a:gd name="connsiteY1" fmla="*/ 32957 h 121348"/>
                  <a:gd name="connsiteX2" fmla="*/ 88392 w 143255"/>
                  <a:gd name="connsiteY2" fmla="*/ 0 h 121348"/>
                  <a:gd name="connsiteX3" fmla="*/ 32957 w 143255"/>
                  <a:gd name="connsiteY3" fmla="*/ 0 h 121348"/>
                  <a:gd name="connsiteX4" fmla="*/ 0 w 143255"/>
                  <a:gd name="connsiteY4" fmla="*/ 32957 h 121348"/>
                  <a:gd name="connsiteX5" fmla="*/ 0 w 143255"/>
                  <a:gd name="connsiteY5" fmla="*/ 88392 h 121348"/>
                  <a:gd name="connsiteX6" fmla="*/ 32957 w 143255"/>
                  <a:gd name="connsiteY6" fmla="*/ 121349 h 121348"/>
                  <a:gd name="connsiteX7" fmla="*/ 143256 w 143255"/>
                  <a:gd name="connsiteY7" fmla="*/ 121349 h 121348"/>
                  <a:gd name="connsiteX8" fmla="*/ 130874 w 143255"/>
                  <a:gd name="connsiteY8" fmla="*/ 107633 h 121348"/>
                  <a:gd name="connsiteX9" fmla="*/ 121253 w 143255"/>
                  <a:gd name="connsiteY9" fmla="*/ 82677 h 12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5" h="121348">
                    <a:moveTo>
                      <a:pt x="121349" y="82582"/>
                    </a:moveTo>
                    <a:lnTo>
                      <a:pt x="121349" y="32957"/>
                    </a:lnTo>
                    <a:cubicBezTo>
                      <a:pt x="121349" y="14764"/>
                      <a:pt x="106585" y="0"/>
                      <a:pt x="88392" y="0"/>
                    </a:cubicBezTo>
                    <a:lnTo>
                      <a:pt x="32957" y="0"/>
                    </a:lnTo>
                    <a:cubicBezTo>
                      <a:pt x="14764" y="0"/>
                      <a:pt x="0" y="14764"/>
                      <a:pt x="0" y="32957"/>
                    </a:cubicBezTo>
                    <a:lnTo>
                      <a:pt x="0" y="88392"/>
                    </a:lnTo>
                    <a:cubicBezTo>
                      <a:pt x="0" y="106585"/>
                      <a:pt x="14764" y="121349"/>
                      <a:pt x="32957" y="121349"/>
                    </a:cubicBezTo>
                    <a:lnTo>
                      <a:pt x="143256" y="121349"/>
                    </a:lnTo>
                    <a:lnTo>
                      <a:pt x="130874" y="107633"/>
                    </a:lnTo>
                    <a:cubicBezTo>
                      <a:pt x="124682" y="100775"/>
                      <a:pt x="121253" y="91916"/>
                      <a:pt x="121253" y="82677"/>
                    </a:cubicBezTo>
                    <a:close/>
                  </a:path>
                </a:pathLst>
              </a:custGeom>
              <a:gradFill>
                <a:gsLst>
                  <a:gs pos="100000">
                    <a:srgbClr val="00A5DE"/>
                  </a:gs>
                  <a:gs pos="0">
                    <a:srgbClr val="00A566"/>
                  </a:gs>
                  <a:gs pos="64000">
                    <a:srgbClr val="49BCBD"/>
                  </a:gs>
                </a:gsLst>
                <a:lin ang="1800000" scaled="0"/>
              </a:gradFill>
              <a:ln w="9525" cap="flat">
                <a:noFill/>
                <a:prstDash val="solid"/>
                <a:miter/>
              </a:ln>
            </p:spPr>
            <p:txBody>
              <a:bodyPr rtlCol="0" anchor="ctr"/>
              <a:lstStyle/>
              <a:p>
                <a:endParaRPr lang="zh-CN" altLang="en-US"/>
              </a:p>
            </p:txBody>
          </p:sp>
          <p:sp>
            <p:nvSpPr>
              <p:cNvPr id="96" name="文本框 95">
                <a:extLst>
                  <a:ext uri="{FF2B5EF4-FFF2-40B4-BE49-F238E27FC236}">
                    <a16:creationId xmlns:a16="http://schemas.microsoft.com/office/drawing/2014/main" id="{E1E96BB3-BCE1-45A5-DA32-367DE3E0E3B7}"/>
                  </a:ext>
                </a:extLst>
              </p:cNvPr>
              <p:cNvSpPr txBox="1"/>
              <p:nvPr/>
            </p:nvSpPr>
            <p:spPr>
              <a:xfrm>
                <a:off x="7140308" y="4049970"/>
                <a:ext cx="296876" cy="200055"/>
              </a:xfrm>
              <a:prstGeom prst="rect">
                <a:avLst/>
              </a:prstGeom>
              <a:noFill/>
            </p:spPr>
            <p:txBody>
              <a:bodyPr wrap="none" rtlCol="0">
                <a:spAutoFit/>
              </a:bodyPr>
              <a:lstStyle/>
              <a:p>
                <a:r>
                  <a:rPr lang="en-US" altLang="zh-CN" sz="700" b="1" dirty="0">
                    <a:solidFill>
                      <a:schemeClr val="bg1"/>
                    </a:solidFill>
                    <a:latin typeface="微软雅黑" panose="020B0503020204020204" pitchFamily="34" charset="-122"/>
                    <a:ea typeface="微软雅黑" panose="020B0503020204020204" pitchFamily="34" charset="-122"/>
                  </a:rPr>
                  <a:t>04</a:t>
                </a:r>
                <a:endParaRPr lang="zh-CN" altLang="en-US" sz="700" b="1" dirty="0">
                  <a:solidFill>
                    <a:schemeClr val="bg1"/>
                  </a:solidFill>
                  <a:latin typeface="微软雅黑" panose="020B0503020204020204" pitchFamily="34" charset="-122"/>
                  <a:ea typeface="微软雅黑" panose="020B0503020204020204" pitchFamily="34" charset="-122"/>
                </a:endParaRPr>
              </a:p>
            </p:txBody>
          </p:sp>
        </p:grpSp>
        <p:sp>
          <p:nvSpPr>
            <p:cNvPr id="93" name="文本框 92">
              <a:extLst>
                <a:ext uri="{FF2B5EF4-FFF2-40B4-BE49-F238E27FC236}">
                  <a16:creationId xmlns:a16="http://schemas.microsoft.com/office/drawing/2014/main" id="{9261CEE6-A0AF-F1F7-2B77-D1FD3E540198}"/>
                </a:ext>
              </a:extLst>
            </p:cNvPr>
            <p:cNvSpPr txBox="1"/>
            <p:nvPr/>
          </p:nvSpPr>
          <p:spPr>
            <a:xfrm>
              <a:off x="7369692" y="4031606"/>
              <a:ext cx="1980029" cy="246221"/>
            </a:xfrm>
            <a:prstGeom prst="rect">
              <a:avLst/>
            </a:prstGeom>
            <a:noFill/>
          </p:spPr>
          <p:txBody>
            <a:bodyPr wrap="none" rtlCol="0">
              <a:spAutoFit/>
            </a:bodyPr>
            <a:lstStyle/>
            <a:p>
              <a:r>
                <a:rPr lang="zh-CN" altLang="en-US" sz="1000" b="1" dirty="0">
                  <a:gradFill>
                    <a:gsLst>
                      <a:gs pos="100000">
                        <a:srgbClr val="00A5DE"/>
                      </a:gs>
                      <a:gs pos="0">
                        <a:srgbClr val="00A566"/>
                      </a:gs>
                      <a:gs pos="64000">
                        <a:srgbClr val="49BCBD"/>
                      </a:gs>
                    </a:gsLst>
                    <a:lin ang="0" scaled="0"/>
                  </a:gradFill>
                  <a:latin typeface="微软雅黑" panose="020B0503020204020204" pitchFamily="34" charset="-122"/>
                  <a:ea typeface="微软雅黑" panose="020B0503020204020204" pitchFamily="34" charset="-122"/>
                </a:rPr>
                <a:t>国家助学贷款贷款代偿有哪些？</a:t>
              </a:r>
            </a:p>
          </p:txBody>
        </p:sp>
        <p:sp>
          <p:nvSpPr>
            <p:cNvPr id="94" name="文本框 93">
              <a:extLst>
                <a:ext uri="{FF2B5EF4-FFF2-40B4-BE49-F238E27FC236}">
                  <a16:creationId xmlns:a16="http://schemas.microsoft.com/office/drawing/2014/main" id="{3F0C3FC4-C93E-07F5-3648-E805C2ECE12A}"/>
                </a:ext>
              </a:extLst>
            </p:cNvPr>
            <p:cNvSpPr txBox="1"/>
            <p:nvPr/>
          </p:nvSpPr>
          <p:spPr>
            <a:xfrm>
              <a:off x="7140307" y="4230094"/>
              <a:ext cx="2822695" cy="881203"/>
            </a:xfrm>
            <a:prstGeom prst="rect">
              <a:avLst/>
            </a:prstGeom>
            <a:noFill/>
          </p:spPr>
          <p:txBody>
            <a:bodyPr wrap="square" rtlCol="0">
              <a:spAutoFit/>
            </a:bodyPr>
            <a:lstStyle/>
            <a:p>
              <a:pPr>
                <a:lnSpc>
                  <a:spcPct val="150000"/>
                </a:lnSpc>
              </a:pPr>
              <a:r>
                <a:rPr lang="zh-CN" altLang="en-US" sz="700" dirty="0">
                  <a:latin typeface="微软雅黑" panose="020B0503020204020204" pitchFamily="34" charset="-122"/>
                  <a:ea typeface="微软雅黑" panose="020B0503020204020204" pitchFamily="34" charset="-122"/>
                </a:rPr>
                <a:t>        对到中西部地区、艰苦边远地区和老工业基地县以下基层单位就业、履行一定服务期限的中央高校应届毕业生，代偿用于学费的国家助学贷款。对应征入伍服义务兵役、招收为军士（原士官）的高等学校学生代偿用于学费的国家助学贷款。如符合政策要求，可向就读高校提出申请，具体办理流程请咨询高校相关部门。</a:t>
              </a:r>
            </a:p>
          </p:txBody>
        </p:sp>
      </p:grpSp>
      <p:pic>
        <p:nvPicPr>
          <p:cNvPr id="97" name="图形 96">
            <a:extLst>
              <a:ext uri="{FF2B5EF4-FFF2-40B4-BE49-F238E27FC236}">
                <a16:creationId xmlns:a16="http://schemas.microsoft.com/office/drawing/2014/main" id="{0D52ED7B-D32C-81F4-9714-76ACAEBAB66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00760" y="168850"/>
            <a:ext cx="3069083" cy="1076172"/>
          </a:xfrm>
          <a:prstGeom prst="rect">
            <a:avLst/>
          </a:prstGeom>
        </p:spPr>
      </p:pic>
      <p:sp>
        <p:nvSpPr>
          <p:cNvPr id="99" name="文本框 98">
            <a:extLst>
              <a:ext uri="{FF2B5EF4-FFF2-40B4-BE49-F238E27FC236}">
                <a16:creationId xmlns:a16="http://schemas.microsoft.com/office/drawing/2014/main" id="{C23ACA5E-E682-5052-7042-7AD0BD6481B2}"/>
              </a:ext>
            </a:extLst>
          </p:cNvPr>
          <p:cNvSpPr txBox="1"/>
          <p:nvPr/>
        </p:nvSpPr>
        <p:spPr>
          <a:xfrm>
            <a:off x="3960809" y="252927"/>
            <a:ext cx="1186830" cy="292388"/>
          </a:xfrm>
          <a:prstGeom prst="rect">
            <a:avLst/>
          </a:prstGeom>
          <a:noFill/>
        </p:spPr>
        <p:txBody>
          <a:bodyPr wrap="square" rtlCol="0">
            <a:spAutoFit/>
          </a:bodyPr>
          <a:lstStyle/>
          <a:p>
            <a:r>
              <a:rPr lang="zh-CN" altLang="en-US" sz="1300" b="1" dirty="0">
                <a:solidFill>
                  <a:schemeClr val="bg1"/>
                </a:solidFill>
                <a:latin typeface="微软雅黑" panose="020B0503020204020204" pitchFamily="34" charset="-122"/>
                <a:ea typeface="微软雅黑" panose="020B0503020204020204" pitchFamily="34" charset="-122"/>
              </a:rPr>
              <a:t>还款注意事项</a:t>
            </a:r>
          </a:p>
        </p:txBody>
      </p:sp>
      <p:sp>
        <p:nvSpPr>
          <p:cNvPr id="72" name="矩形: 圆角 71">
            <a:extLst>
              <a:ext uri="{FF2B5EF4-FFF2-40B4-BE49-F238E27FC236}">
                <a16:creationId xmlns:a16="http://schemas.microsoft.com/office/drawing/2014/main" id="{292305F2-09CB-C0F5-5EE7-67AD1D712E24}"/>
              </a:ext>
            </a:extLst>
          </p:cNvPr>
          <p:cNvSpPr/>
          <p:nvPr/>
        </p:nvSpPr>
        <p:spPr>
          <a:xfrm>
            <a:off x="3589815" y="579119"/>
            <a:ext cx="3080028" cy="6811703"/>
          </a:xfrm>
          <a:prstGeom prst="roundRect">
            <a:avLst>
              <a:gd name="adj" fmla="val 81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1" name="组合 100">
            <a:extLst>
              <a:ext uri="{FF2B5EF4-FFF2-40B4-BE49-F238E27FC236}">
                <a16:creationId xmlns:a16="http://schemas.microsoft.com/office/drawing/2014/main" id="{3623DE3E-A913-FDE6-E3F4-BB5E8272E76B}"/>
              </a:ext>
            </a:extLst>
          </p:cNvPr>
          <p:cNvGrpSpPr/>
          <p:nvPr/>
        </p:nvGrpSpPr>
        <p:grpSpPr>
          <a:xfrm>
            <a:off x="5877384" y="505689"/>
            <a:ext cx="321557" cy="170252"/>
            <a:chOff x="6739731" y="3732212"/>
            <a:chExt cx="201739" cy="106813"/>
          </a:xfrm>
        </p:grpSpPr>
        <p:sp>
          <p:nvSpPr>
            <p:cNvPr id="102" name="任意多边形: 形状 101">
              <a:extLst>
                <a:ext uri="{FF2B5EF4-FFF2-40B4-BE49-F238E27FC236}">
                  <a16:creationId xmlns:a16="http://schemas.microsoft.com/office/drawing/2014/main" id="{F31056AE-EDB0-8732-9FC3-D03E159596F1}"/>
                </a:ext>
              </a:extLst>
            </p:cNvPr>
            <p:cNvSpPr/>
            <p:nvPr/>
          </p:nvSpPr>
          <p:spPr>
            <a:xfrm>
              <a:off x="6739731" y="3794639"/>
              <a:ext cx="44386" cy="44386"/>
            </a:xfrm>
            <a:custGeom>
              <a:avLst/>
              <a:gdLst>
                <a:gd name="connsiteX0" fmla="*/ 44387 w 44386"/>
                <a:gd name="connsiteY0" fmla="*/ 22193 h 44386"/>
                <a:gd name="connsiteX1" fmla="*/ 22193 w 44386"/>
                <a:gd name="connsiteY1" fmla="*/ 44387 h 44386"/>
                <a:gd name="connsiteX2" fmla="*/ 0 w 44386"/>
                <a:gd name="connsiteY2" fmla="*/ 22193 h 44386"/>
                <a:gd name="connsiteX3" fmla="*/ 22193 w 44386"/>
                <a:gd name="connsiteY3" fmla="*/ 0 h 44386"/>
                <a:gd name="connsiteX4" fmla="*/ 44387 w 44386"/>
                <a:gd name="connsiteY4" fmla="*/ 22193 h 44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86" h="44386">
                  <a:moveTo>
                    <a:pt x="44387" y="22193"/>
                  </a:moveTo>
                  <a:cubicBezTo>
                    <a:pt x="44387" y="34450"/>
                    <a:pt x="34450" y="44387"/>
                    <a:pt x="22193" y="44387"/>
                  </a:cubicBezTo>
                  <a:cubicBezTo>
                    <a:pt x="9936" y="44387"/>
                    <a:pt x="0" y="34450"/>
                    <a:pt x="0" y="22193"/>
                  </a:cubicBezTo>
                  <a:cubicBezTo>
                    <a:pt x="0" y="9936"/>
                    <a:pt x="9936" y="0"/>
                    <a:pt x="22193" y="0"/>
                  </a:cubicBezTo>
                  <a:cubicBezTo>
                    <a:pt x="34450" y="0"/>
                    <a:pt x="44387" y="9936"/>
                    <a:pt x="44387" y="22193"/>
                  </a:cubicBezTo>
                  <a:close/>
                </a:path>
              </a:pathLst>
            </a:custGeom>
            <a:solidFill>
              <a:srgbClr val="009FD3"/>
            </a:solidFill>
            <a:ln w="9525" cap="flat">
              <a:noFill/>
              <a:prstDash val="solid"/>
              <a:miter/>
            </a:ln>
          </p:spPr>
          <p:txBody>
            <a:bodyPr rtlCol="0" anchor="ctr"/>
            <a:lstStyle/>
            <a:p>
              <a:endParaRPr lang="zh-CN" altLang="en-US"/>
            </a:p>
          </p:txBody>
        </p:sp>
        <p:sp>
          <p:nvSpPr>
            <p:cNvPr id="103" name="任意多边形: 形状 102">
              <a:extLst>
                <a:ext uri="{FF2B5EF4-FFF2-40B4-BE49-F238E27FC236}">
                  <a16:creationId xmlns:a16="http://schemas.microsoft.com/office/drawing/2014/main" id="{EAEE034C-8E9E-D50A-4F88-67CF46D0FDC4}"/>
                </a:ext>
              </a:extLst>
            </p:cNvPr>
            <p:cNvSpPr/>
            <p:nvPr/>
          </p:nvSpPr>
          <p:spPr>
            <a:xfrm>
              <a:off x="6818407" y="3794639"/>
              <a:ext cx="44386" cy="44386"/>
            </a:xfrm>
            <a:custGeom>
              <a:avLst/>
              <a:gdLst>
                <a:gd name="connsiteX0" fmla="*/ 44387 w 44386"/>
                <a:gd name="connsiteY0" fmla="*/ 22193 h 44386"/>
                <a:gd name="connsiteX1" fmla="*/ 22193 w 44386"/>
                <a:gd name="connsiteY1" fmla="*/ 44387 h 44386"/>
                <a:gd name="connsiteX2" fmla="*/ 0 w 44386"/>
                <a:gd name="connsiteY2" fmla="*/ 22193 h 44386"/>
                <a:gd name="connsiteX3" fmla="*/ 22193 w 44386"/>
                <a:gd name="connsiteY3" fmla="*/ 0 h 44386"/>
                <a:gd name="connsiteX4" fmla="*/ 44387 w 44386"/>
                <a:gd name="connsiteY4" fmla="*/ 22193 h 44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86" h="44386">
                  <a:moveTo>
                    <a:pt x="44387" y="22193"/>
                  </a:moveTo>
                  <a:cubicBezTo>
                    <a:pt x="44387" y="34450"/>
                    <a:pt x="34450" y="44387"/>
                    <a:pt x="22193" y="44387"/>
                  </a:cubicBezTo>
                  <a:cubicBezTo>
                    <a:pt x="9936" y="44387"/>
                    <a:pt x="0" y="34450"/>
                    <a:pt x="0" y="22193"/>
                  </a:cubicBezTo>
                  <a:cubicBezTo>
                    <a:pt x="0" y="9936"/>
                    <a:pt x="9936" y="0"/>
                    <a:pt x="22193" y="0"/>
                  </a:cubicBezTo>
                  <a:cubicBezTo>
                    <a:pt x="34450" y="0"/>
                    <a:pt x="44387" y="9936"/>
                    <a:pt x="44387" y="22193"/>
                  </a:cubicBezTo>
                  <a:close/>
                </a:path>
              </a:pathLst>
            </a:custGeom>
            <a:solidFill>
              <a:srgbClr val="009FD3"/>
            </a:solidFill>
            <a:ln w="9525" cap="flat">
              <a:noFill/>
              <a:prstDash val="solid"/>
              <a:miter/>
            </a:ln>
          </p:spPr>
          <p:txBody>
            <a:bodyPr rtlCol="0" anchor="ctr"/>
            <a:lstStyle/>
            <a:p>
              <a:endParaRPr lang="zh-CN" altLang="en-US"/>
            </a:p>
          </p:txBody>
        </p:sp>
        <p:sp>
          <p:nvSpPr>
            <p:cNvPr id="104" name="任意多边形: 形状 103">
              <a:extLst>
                <a:ext uri="{FF2B5EF4-FFF2-40B4-BE49-F238E27FC236}">
                  <a16:creationId xmlns:a16="http://schemas.microsoft.com/office/drawing/2014/main" id="{6484AC85-36CE-FD12-1353-AB14847E9AF4}"/>
                </a:ext>
              </a:extLst>
            </p:cNvPr>
            <p:cNvSpPr/>
            <p:nvPr/>
          </p:nvSpPr>
          <p:spPr>
            <a:xfrm>
              <a:off x="6897084" y="3794639"/>
              <a:ext cx="44386" cy="44386"/>
            </a:xfrm>
            <a:custGeom>
              <a:avLst/>
              <a:gdLst>
                <a:gd name="connsiteX0" fmla="*/ 44387 w 44386"/>
                <a:gd name="connsiteY0" fmla="*/ 22193 h 44386"/>
                <a:gd name="connsiteX1" fmla="*/ 22193 w 44386"/>
                <a:gd name="connsiteY1" fmla="*/ 44387 h 44386"/>
                <a:gd name="connsiteX2" fmla="*/ 0 w 44386"/>
                <a:gd name="connsiteY2" fmla="*/ 22193 h 44386"/>
                <a:gd name="connsiteX3" fmla="*/ 22193 w 44386"/>
                <a:gd name="connsiteY3" fmla="*/ 0 h 44386"/>
                <a:gd name="connsiteX4" fmla="*/ 44387 w 44386"/>
                <a:gd name="connsiteY4" fmla="*/ 22193 h 44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86" h="44386">
                  <a:moveTo>
                    <a:pt x="44387" y="22193"/>
                  </a:moveTo>
                  <a:cubicBezTo>
                    <a:pt x="44387" y="34450"/>
                    <a:pt x="34450" y="44387"/>
                    <a:pt x="22193" y="44387"/>
                  </a:cubicBezTo>
                  <a:cubicBezTo>
                    <a:pt x="9936" y="44387"/>
                    <a:pt x="0" y="34450"/>
                    <a:pt x="0" y="22193"/>
                  </a:cubicBezTo>
                  <a:cubicBezTo>
                    <a:pt x="0" y="9936"/>
                    <a:pt x="9936" y="0"/>
                    <a:pt x="22193" y="0"/>
                  </a:cubicBezTo>
                  <a:cubicBezTo>
                    <a:pt x="34450" y="0"/>
                    <a:pt x="44387" y="9936"/>
                    <a:pt x="44387" y="22193"/>
                  </a:cubicBezTo>
                  <a:close/>
                </a:path>
              </a:pathLst>
            </a:custGeom>
            <a:solidFill>
              <a:srgbClr val="009FD3"/>
            </a:solidFill>
            <a:ln w="9525" cap="flat">
              <a:noFill/>
              <a:prstDash val="solid"/>
              <a:miter/>
            </a:ln>
          </p:spPr>
          <p:txBody>
            <a:bodyPr rtlCol="0" anchor="ctr"/>
            <a:lstStyle/>
            <a:p>
              <a:endParaRPr lang="zh-CN" altLang="en-US"/>
            </a:p>
          </p:txBody>
        </p:sp>
        <p:sp>
          <p:nvSpPr>
            <p:cNvPr id="105" name="任意多边形: 形状 104">
              <a:extLst>
                <a:ext uri="{FF2B5EF4-FFF2-40B4-BE49-F238E27FC236}">
                  <a16:creationId xmlns:a16="http://schemas.microsoft.com/office/drawing/2014/main" id="{4F93411E-5030-F9E1-6153-03BF5CE42187}"/>
                </a:ext>
              </a:extLst>
            </p:cNvPr>
            <p:cNvSpPr/>
            <p:nvPr/>
          </p:nvSpPr>
          <p:spPr>
            <a:xfrm>
              <a:off x="6744494" y="3732212"/>
              <a:ext cx="34099" cy="99250"/>
            </a:xfrm>
            <a:custGeom>
              <a:avLst/>
              <a:gdLst>
                <a:gd name="connsiteX0" fmla="*/ 17050 w 34099"/>
                <a:gd name="connsiteY0" fmla="*/ 0 h 99250"/>
                <a:gd name="connsiteX1" fmla="*/ 0 w 34099"/>
                <a:gd name="connsiteY1" fmla="*/ 17050 h 99250"/>
                <a:gd name="connsiteX2" fmla="*/ 0 w 34099"/>
                <a:gd name="connsiteY2" fmla="*/ 82201 h 99250"/>
                <a:gd name="connsiteX3" fmla="*/ 17050 w 34099"/>
                <a:gd name="connsiteY3" fmla="*/ 99251 h 99250"/>
                <a:gd name="connsiteX4" fmla="*/ 34100 w 34099"/>
                <a:gd name="connsiteY4" fmla="*/ 82201 h 99250"/>
                <a:gd name="connsiteX5" fmla="*/ 34100 w 34099"/>
                <a:gd name="connsiteY5" fmla="*/ 17050 h 99250"/>
                <a:gd name="connsiteX6" fmla="*/ 17050 w 34099"/>
                <a:gd name="connsiteY6" fmla="*/ 0 h 9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099" h="99250">
                  <a:moveTo>
                    <a:pt x="17050" y="0"/>
                  </a:moveTo>
                  <a:cubicBezTo>
                    <a:pt x="7620" y="0"/>
                    <a:pt x="0" y="7620"/>
                    <a:pt x="0" y="17050"/>
                  </a:cubicBezTo>
                  <a:lnTo>
                    <a:pt x="0" y="82201"/>
                  </a:lnTo>
                  <a:cubicBezTo>
                    <a:pt x="0" y="91631"/>
                    <a:pt x="7620" y="99251"/>
                    <a:pt x="17050" y="99251"/>
                  </a:cubicBezTo>
                  <a:cubicBezTo>
                    <a:pt x="26480" y="99251"/>
                    <a:pt x="34100" y="91631"/>
                    <a:pt x="34100" y="82201"/>
                  </a:cubicBezTo>
                  <a:lnTo>
                    <a:pt x="34100" y="17050"/>
                  </a:lnTo>
                  <a:cubicBezTo>
                    <a:pt x="34100" y="7620"/>
                    <a:pt x="26480" y="0"/>
                    <a:pt x="17050" y="0"/>
                  </a:cubicBezTo>
                  <a:close/>
                </a:path>
              </a:pathLst>
            </a:custGeom>
            <a:solidFill>
              <a:schemeClr val="accent4"/>
            </a:solidFill>
            <a:ln w="9525" cap="flat">
              <a:noFill/>
              <a:prstDash val="solid"/>
              <a:miter/>
            </a:ln>
          </p:spPr>
          <p:txBody>
            <a:bodyPr rtlCol="0" anchor="ctr"/>
            <a:lstStyle/>
            <a:p>
              <a:endParaRPr lang="zh-CN" altLang="en-US"/>
            </a:p>
          </p:txBody>
        </p:sp>
        <p:sp>
          <p:nvSpPr>
            <p:cNvPr id="106" name="任意多边形: 形状 105">
              <a:extLst>
                <a:ext uri="{FF2B5EF4-FFF2-40B4-BE49-F238E27FC236}">
                  <a16:creationId xmlns:a16="http://schemas.microsoft.com/office/drawing/2014/main" id="{D2D4E663-466C-E0D9-0190-7D205685A3A6}"/>
                </a:ext>
              </a:extLst>
            </p:cNvPr>
            <p:cNvSpPr/>
            <p:nvPr/>
          </p:nvSpPr>
          <p:spPr>
            <a:xfrm>
              <a:off x="6823075" y="3732212"/>
              <a:ext cx="34099" cy="99250"/>
            </a:xfrm>
            <a:custGeom>
              <a:avLst/>
              <a:gdLst>
                <a:gd name="connsiteX0" fmla="*/ 17050 w 34099"/>
                <a:gd name="connsiteY0" fmla="*/ 0 h 99250"/>
                <a:gd name="connsiteX1" fmla="*/ 0 w 34099"/>
                <a:gd name="connsiteY1" fmla="*/ 17050 h 99250"/>
                <a:gd name="connsiteX2" fmla="*/ 0 w 34099"/>
                <a:gd name="connsiteY2" fmla="*/ 82201 h 99250"/>
                <a:gd name="connsiteX3" fmla="*/ 17050 w 34099"/>
                <a:gd name="connsiteY3" fmla="*/ 99251 h 99250"/>
                <a:gd name="connsiteX4" fmla="*/ 34100 w 34099"/>
                <a:gd name="connsiteY4" fmla="*/ 82201 h 99250"/>
                <a:gd name="connsiteX5" fmla="*/ 34100 w 34099"/>
                <a:gd name="connsiteY5" fmla="*/ 17050 h 99250"/>
                <a:gd name="connsiteX6" fmla="*/ 17050 w 34099"/>
                <a:gd name="connsiteY6" fmla="*/ 0 h 9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099" h="99250">
                  <a:moveTo>
                    <a:pt x="17050" y="0"/>
                  </a:moveTo>
                  <a:cubicBezTo>
                    <a:pt x="7620" y="0"/>
                    <a:pt x="0" y="7620"/>
                    <a:pt x="0" y="17050"/>
                  </a:cubicBezTo>
                  <a:lnTo>
                    <a:pt x="0" y="82201"/>
                  </a:lnTo>
                  <a:cubicBezTo>
                    <a:pt x="0" y="91631"/>
                    <a:pt x="7620" y="99251"/>
                    <a:pt x="17050" y="99251"/>
                  </a:cubicBezTo>
                  <a:cubicBezTo>
                    <a:pt x="26479" y="99251"/>
                    <a:pt x="34100" y="91631"/>
                    <a:pt x="34100" y="82201"/>
                  </a:cubicBezTo>
                  <a:lnTo>
                    <a:pt x="34100" y="17050"/>
                  </a:lnTo>
                  <a:cubicBezTo>
                    <a:pt x="34100" y="7620"/>
                    <a:pt x="26479" y="0"/>
                    <a:pt x="17050" y="0"/>
                  </a:cubicBezTo>
                  <a:close/>
                </a:path>
              </a:pathLst>
            </a:custGeom>
            <a:solidFill>
              <a:schemeClr val="accent4"/>
            </a:solidFill>
            <a:ln w="9525" cap="flat">
              <a:noFill/>
              <a:prstDash val="solid"/>
              <a:miter/>
            </a:ln>
          </p:spPr>
          <p:txBody>
            <a:bodyPr rtlCol="0" anchor="ctr"/>
            <a:lstStyle/>
            <a:p>
              <a:endParaRPr lang="zh-CN" altLang="en-US"/>
            </a:p>
          </p:txBody>
        </p:sp>
        <p:sp>
          <p:nvSpPr>
            <p:cNvPr id="107" name="任意多边形: 形状 106">
              <a:extLst>
                <a:ext uri="{FF2B5EF4-FFF2-40B4-BE49-F238E27FC236}">
                  <a16:creationId xmlns:a16="http://schemas.microsoft.com/office/drawing/2014/main" id="{4D36A048-F3DA-0E9C-C29E-D1E453F23B6D}"/>
                </a:ext>
              </a:extLst>
            </p:cNvPr>
            <p:cNvSpPr/>
            <p:nvPr/>
          </p:nvSpPr>
          <p:spPr>
            <a:xfrm>
              <a:off x="6901751" y="3732212"/>
              <a:ext cx="34099" cy="99250"/>
            </a:xfrm>
            <a:custGeom>
              <a:avLst/>
              <a:gdLst>
                <a:gd name="connsiteX0" fmla="*/ 17050 w 34099"/>
                <a:gd name="connsiteY0" fmla="*/ 0 h 99250"/>
                <a:gd name="connsiteX1" fmla="*/ 0 w 34099"/>
                <a:gd name="connsiteY1" fmla="*/ 17050 h 99250"/>
                <a:gd name="connsiteX2" fmla="*/ 0 w 34099"/>
                <a:gd name="connsiteY2" fmla="*/ 82201 h 99250"/>
                <a:gd name="connsiteX3" fmla="*/ 17050 w 34099"/>
                <a:gd name="connsiteY3" fmla="*/ 99251 h 99250"/>
                <a:gd name="connsiteX4" fmla="*/ 34100 w 34099"/>
                <a:gd name="connsiteY4" fmla="*/ 82201 h 99250"/>
                <a:gd name="connsiteX5" fmla="*/ 34100 w 34099"/>
                <a:gd name="connsiteY5" fmla="*/ 17050 h 99250"/>
                <a:gd name="connsiteX6" fmla="*/ 17050 w 34099"/>
                <a:gd name="connsiteY6" fmla="*/ 0 h 9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099" h="99250">
                  <a:moveTo>
                    <a:pt x="17050" y="0"/>
                  </a:moveTo>
                  <a:cubicBezTo>
                    <a:pt x="7620" y="0"/>
                    <a:pt x="0" y="7620"/>
                    <a:pt x="0" y="17050"/>
                  </a:cubicBezTo>
                  <a:lnTo>
                    <a:pt x="0" y="82201"/>
                  </a:lnTo>
                  <a:cubicBezTo>
                    <a:pt x="0" y="91631"/>
                    <a:pt x="7620" y="99251"/>
                    <a:pt x="17050" y="99251"/>
                  </a:cubicBezTo>
                  <a:cubicBezTo>
                    <a:pt x="26480" y="99251"/>
                    <a:pt x="34100" y="91631"/>
                    <a:pt x="34100" y="82201"/>
                  </a:cubicBezTo>
                  <a:lnTo>
                    <a:pt x="34100" y="17050"/>
                  </a:lnTo>
                  <a:cubicBezTo>
                    <a:pt x="34100" y="7620"/>
                    <a:pt x="26480" y="0"/>
                    <a:pt x="17050" y="0"/>
                  </a:cubicBezTo>
                  <a:close/>
                </a:path>
              </a:pathLst>
            </a:custGeom>
            <a:solidFill>
              <a:schemeClr val="accent4"/>
            </a:solidFill>
            <a:ln w="9525" cap="flat">
              <a:noFill/>
              <a:prstDash val="solid"/>
              <a:miter/>
            </a:ln>
          </p:spPr>
          <p:txBody>
            <a:bodyPr rtlCol="0" anchor="ctr"/>
            <a:lstStyle/>
            <a:p>
              <a:endParaRPr lang="zh-CN" altLang="en-US"/>
            </a:p>
          </p:txBody>
        </p:sp>
      </p:grpSp>
      <p:pic>
        <p:nvPicPr>
          <p:cNvPr id="109" name="图形 108">
            <a:extLst>
              <a:ext uri="{FF2B5EF4-FFF2-40B4-BE49-F238E27FC236}">
                <a16:creationId xmlns:a16="http://schemas.microsoft.com/office/drawing/2014/main" id="{BA4F993F-DC74-5E80-D6E2-F814BF7F49D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749584" y="307024"/>
            <a:ext cx="227046" cy="198665"/>
          </a:xfrm>
          <a:prstGeom prst="rect">
            <a:avLst/>
          </a:prstGeom>
        </p:spPr>
      </p:pic>
      <p:pic>
        <p:nvPicPr>
          <p:cNvPr id="113" name="图片 112">
            <a:extLst>
              <a:ext uri="{FF2B5EF4-FFF2-40B4-BE49-F238E27FC236}">
                <a16:creationId xmlns:a16="http://schemas.microsoft.com/office/drawing/2014/main" id="{AE15875E-0F2F-464B-4F5F-5E984458660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19338" y="774222"/>
            <a:ext cx="812806" cy="881069"/>
          </a:xfrm>
          <a:prstGeom prst="rect">
            <a:avLst/>
          </a:prstGeom>
        </p:spPr>
      </p:pic>
      <p:pic>
        <p:nvPicPr>
          <p:cNvPr id="115" name="图片 114">
            <a:extLst>
              <a:ext uri="{FF2B5EF4-FFF2-40B4-BE49-F238E27FC236}">
                <a16:creationId xmlns:a16="http://schemas.microsoft.com/office/drawing/2014/main" id="{8B4EB416-6077-C6D8-C15E-F2E79EE842A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371664" y="465996"/>
            <a:ext cx="542929" cy="542929"/>
          </a:xfrm>
          <a:prstGeom prst="rect">
            <a:avLst/>
          </a:prstGeom>
        </p:spPr>
      </p:pic>
      <p:sp>
        <p:nvSpPr>
          <p:cNvPr id="116" name="文本框 115">
            <a:extLst>
              <a:ext uri="{FF2B5EF4-FFF2-40B4-BE49-F238E27FC236}">
                <a16:creationId xmlns:a16="http://schemas.microsoft.com/office/drawing/2014/main" id="{0570B80F-622A-D9CB-F6CF-95AD126E1E8B}"/>
              </a:ext>
            </a:extLst>
          </p:cNvPr>
          <p:cNvSpPr txBox="1"/>
          <p:nvPr/>
        </p:nvSpPr>
        <p:spPr>
          <a:xfrm>
            <a:off x="3675214" y="1284954"/>
            <a:ext cx="954394" cy="374718"/>
          </a:xfrm>
          <a:prstGeom prst="rect">
            <a:avLst/>
          </a:prstGeom>
          <a:noFill/>
        </p:spPr>
        <p:txBody>
          <a:bodyPr wrap="square" rtlCol="0">
            <a:spAutoFit/>
          </a:bodyPr>
          <a:lstStyle/>
          <a:p>
            <a:pPr algn="ctr">
              <a:lnSpc>
                <a:spcPct val="150000"/>
              </a:lnSpc>
            </a:pPr>
            <a:r>
              <a:rPr lang="zh-CN" altLang="en-US" sz="650" dirty="0">
                <a:latin typeface="微软雅黑" panose="020B0503020204020204" pitchFamily="34" charset="-122"/>
                <a:ea typeface="微软雅黑" panose="020B0503020204020204" pitchFamily="34" charset="-122"/>
              </a:rPr>
              <a:t>更新个人信息并</a:t>
            </a:r>
          </a:p>
          <a:p>
            <a:pPr algn="ctr">
              <a:lnSpc>
                <a:spcPct val="150000"/>
              </a:lnSpc>
            </a:pPr>
            <a:r>
              <a:rPr lang="zh-CN" altLang="en-US" sz="650" dirty="0">
                <a:latin typeface="微软雅黑" panose="020B0503020204020204" pitchFamily="34" charset="-122"/>
                <a:ea typeface="微软雅黑" panose="020B0503020204020204" pitchFamily="34" charset="-122"/>
              </a:rPr>
              <a:t>提交毕业确认申请</a:t>
            </a:r>
          </a:p>
        </p:txBody>
      </p:sp>
      <p:sp>
        <p:nvSpPr>
          <p:cNvPr id="117" name="文本框 116">
            <a:extLst>
              <a:ext uri="{FF2B5EF4-FFF2-40B4-BE49-F238E27FC236}">
                <a16:creationId xmlns:a16="http://schemas.microsoft.com/office/drawing/2014/main" id="{88DD1D6C-5850-A0B7-8A89-466156F4F9AE}"/>
              </a:ext>
            </a:extLst>
          </p:cNvPr>
          <p:cNvSpPr txBox="1"/>
          <p:nvPr/>
        </p:nvSpPr>
        <p:spPr>
          <a:xfrm>
            <a:off x="4618553" y="897241"/>
            <a:ext cx="1973692" cy="719621"/>
          </a:xfrm>
          <a:prstGeom prst="rect">
            <a:avLst/>
          </a:prstGeom>
          <a:noFill/>
        </p:spPr>
        <p:txBody>
          <a:bodyPr wrap="square" rtlCol="0">
            <a:spAutoFit/>
          </a:bodyPr>
          <a:lstStyle/>
          <a:p>
            <a:pPr>
              <a:lnSpc>
                <a:spcPct val="150000"/>
              </a:lnSpc>
            </a:pPr>
            <a:r>
              <a:rPr lang="zh-CN" altLang="en-US" sz="700" dirty="0">
                <a:solidFill>
                  <a:srgbClr val="1D50A2"/>
                </a:solidFill>
                <a:latin typeface="微软雅黑" panose="020B0503020204020204" pitchFamily="34" charset="-122"/>
                <a:ea typeface="微软雅黑" panose="020B0503020204020204" pitchFamily="34" charset="-122"/>
              </a:rPr>
              <a:t>毕业（或结业）当年的</a:t>
            </a:r>
            <a:r>
              <a:rPr lang="en-US" altLang="zh-CN" sz="700" dirty="0">
                <a:solidFill>
                  <a:srgbClr val="1D50A2"/>
                </a:solidFill>
                <a:latin typeface="微软雅黑" panose="020B0503020204020204" pitchFamily="34" charset="-122"/>
                <a:ea typeface="微软雅黑" panose="020B0503020204020204" pitchFamily="34" charset="-122"/>
              </a:rPr>
              <a:t>4</a:t>
            </a:r>
            <a:r>
              <a:rPr lang="zh-CN" altLang="en-US" sz="700" dirty="0">
                <a:solidFill>
                  <a:srgbClr val="1D50A2"/>
                </a:solidFill>
                <a:latin typeface="微软雅黑" panose="020B0503020204020204" pitchFamily="34" charset="-122"/>
                <a:ea typeface="微软雅黑" panose="020B0503020204020204" pitchFamily="34" charset="-122"/>
              </a:rPr>
              <a:t>月至</a:t>
            </a:r>
            <a:r>
              <a:rPr lang="en-US" altLang="zh-CN" sz="700" dirty="0">
                <a:solidFill>
                  <a:srgbClr val="1D50A2"/>
                </a:solidFill>
                <a:latin typeface="微软雅黑" panose="020B0503020204020204" pitchFamily="34" charset="-122"/>
                <a:ea typeface="微软雅黑" panose="020B0503020204020204" pitchFamily="34" charset="-122"/>
              </a:rPr>
              <a:t>6</a:t>
            </a:r>
            <a:r>
              <a:rPr lang="zh-CN" altLang="en-US" sz="700" dirty="0">
                <a:solidFill>
                  <a:srgbClr val="1D50A2"/>
                </a:solidFill>
                <a:latin typeface="微软雅黑" panose="020B0503020204020204" pitchFamily="34" charset="-122"/>
                <a:ea typeface="微软雅黑" panose="020B0503020204020204" pitchFamily="34" charset="-122"/>
              </a:rPr>
              <a:t>月，请登录</a:t>
            </a:r>
          </a:p>
          <a:p>
            <a:pPr>
              <a:lnSpc>
                <a:spcPct val="150000"/>
              </a:lnSpc>
            </a:pPr>
            <a:r>
              <a:rPr lang="zh-CN" altLang="en-US" sz="700" dirty="0">
                <a:solidFill>
                  <a:srgbClr val="1D50A2"/>
                </a:solidFill>
                <a:latin typeface="微软雅黑" panose="020B0503020204020204" pitchFamily="34" charset="-122"/>
                <a:ea typeface="微软雅黑" panose="020B0503020204020204" pitchFamily="34" charset="-122"/>
              </a:rPr>
              <a:t>学生在线系统 </a:t>
            </a:r>
            <a:r>
              <a:rPr lang="en-US" altLang="zh-CN" sz="700" dirty="0">
                <a:solidFill>
                  <a:srgbClr val="1D50A2"/>
                </a:solidFill>
                <a:latin typeface="微软雅黑" panose="020B0503020204020204" pitchFamily="34" charset="-122"/>
                <a:ea typeface="微软雅黑" panose="020B0503020204020204" pitchFamily="34" charset="-122"/>
              </a:rPr>
              <a:t>https://sls.cdb.com.cn</a:t>
            </a:r>
          </a:p>
          <a:p>
            <a:pPr>
              <a:lnSpc>
                <a:spcPct val="150000"/>
              </a:lnSpc>
            </a:pPr>
            <a:r>
              <a:rPr lang="zh-CN" altLang="en-US" sz="700" dirty="0">
                <a:solidFill>
                  <a:srgbClr val="1D50A2"/>
                </a:solidFill>
                <a:latin typeface="微软雅黑" panose="020B0503020204020204" pitchFamily="34" charset="-122"/>
                <a:ea typeface="微软雅黑" panose="020B0503020204020204" pitchFamily="34" charset="-122"/>
              </a:rPr>
              <a:t>更新个人信息，如实填写最新的家庭信息、</a:t>
            </a:r>
          </a:p>
          <a:p>
            <a:pPr>
              <a:lnSpc>
                <a:spcPct val="150000"/>
              </a:lnSpc>
            </a:pPr>
            <a:r>
              <a:rPr lang="zh-CN" altLang="en-US" sz="700" dirty="0">
                <a:solidFill>
                  <a:srgbClr val="1D50A2"/>
                </a:solidFill>
                <a:latin typeface="微软雅黑" panose="020B0503020204020204" pitchFamily="34" charset="-122"/>
                <a:ea typeface="微软雅黑" panose="020B0503020204020204" pitchFamily="34" charset="-122"/>
              </a:rPr>
              <a:t>联系人信息及变更原因。</a:t>
            </a:r>
          </a:p>
        </p:txBody>
      </p:sp>
      <p:grpSp>
        <p:nvGrpSpPr>
          <p:cNvPr id="129" name="组合 128">
            <a:extLst>
              <a:ext uri="{FF2B5EF4-FFF2-40B4-BE49-F238E27FC236}">
                <a16:creationId xmlns:a16="http://schemas.microsoft.com/office/drawing/2014/main" id="{A5EC8380-C71C-19DC-D64F-457A9CE23F76}"/>
              </a:ext>
            </a:extLst>
          </p:cNvPr>
          <p:cNvGrpSpPr/>
          <p:nvPr/>
        </p:nvGrpSpPr>
        <p:grpSpPr>
          <a:xfrm>
            <a:off x="3795097" y="1830169"/>
            <a:ext cx="2797148" cy="246221"/>
            <a:chOff x="3795097" y="1830169"/>
            <a:chExt cx="2797148" cy="246221"/>
          </a:xfrm>
        </p:grpSpPr>
        <p:sp>
          <p:nvSpPr>
            <p:cNvPr id="120" name="图形 118">
              <a:extLst>
                <a:ext uri="{FF2B5EF4-FFF2-40B4-BE49-F238E27FC236}">
                  <a16:creationId xmlns:a16="http://schemas.microsoft.com/office/drawing/2014/main" id="{E90078A3-3575-B85A-0976-158AC9F9EE6A}"/>
                </a:ext>
              </a:extLst>
            </p:cNvPr>
            <p:cNvSpPr/>
            <p:nvPr/>
          </p:nvSpPr>
          <p:spPr>
            <a:xfrm>
              <a:off x="3798592" y="1830169"/>
              <a:ext cx="2793653" cy="233201"/>
            </a:xfrm>
            <a:custGeom>
              <a:avLst/>
              <a:gdLst>
                <a:gd name="connsiteX0" fmla="*/ 47911 w 2007108"/>
                <a:gd name="connsiteY0" fmla="*/ 0 h 167544"/>
                <a:gd name="connsiteX1" fmla="*/ 2007108 w 2007108"/>
                <a:gd name="connsiteY1" fmla="*/ 0 h 167544"/>
                <a:gd name="connsiteX2" fmla="*/ 2007108 w 2007108"/>
                <a:gd name="connsiteY2" fmla="*/ 167545 h 167544"/>
                <a:gd name="connsiteX3" fmla="*/ 47911 w 2007108"/>
                <a:gd name="connsiteY3" fmla="*/ 167545 h 167544"/>
                <a:gd name="connsiteX4" fmla="*/ 0 w 2007108"/>
                <a:gd name="connsiteY4" fmla="*/ 119634 h 167544"/>
                <a:gd name="connsiteX5" fmla="*/ 0 w 2007108"/>
                <a:gd name="connsiteY5" fmla="*/ 48006 h 167544"/>
                <a:gd name="connsiteX6" fmla="*/ 47911 w 2007108"/>
                <a:gd name="connsiteY6" fmla="*/ 0 h 167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108" h="167544">
                  <a:moveTo>
                    <a:pt x="47911" y="0"/>
                  </a:moveTo>
                  <a:lnTo>
                    <a:pt x="2007108" y="0"/>
                  </a:lnTo>
                  <a:lnTo>
                    <a:pt x="2007108" y="167545"/>
                  </a:lnTo>
                  <a:lnTo>
                    <a:pt x="47911" y="167545"/>
                  </a:lnTo>
                  <a:cubicBezTo>
                    <a:pt x="21431" y="167545"/>
                    <a:pt x="0" y="146018"/>
                    <a:pt x="0" y="119634"/>
                  </a:cubicBezTo>
                  <a:lnTo>
                    <a:pt x="0" y="48006"/>
                  </a:lnTo>
                  <a:cubicBezTo>
                    <a:pt x="0" y="21527"/>
                    <a:pt x="21527" y="0"/>
                    <a:pt x="47911" y="0"/>
                  </a:cubicBezTo>
                  <a:close/>
                </a:path>
              </a:pathLst>
            </a:custGeom>
            <a:gradFill>
              <a:gsLst>
                <a:gs pos="100000">
                  <a:schemeClr val="bg1">
                    <a:alpha val="35000"/>
                  </a:schemeClr>
                </a:gs>
                <a:gs pos="0">
                  <a:srgbClr val="FF9999">
                    <a:alpha val="59000"/>
                  </a:srgbClr>
                </a:gs>
              </a:gsLst>
              <a:lin ang="1800000" scaled="0"/>
            </a:gradFill>
            <a:ln w="9525" cap="flat">
              <a:noFill/>
              <a:prstDash val="solid"/>
              <a:miter/>
            </a:ln>
          </p:spPr>
          <p:txBody>
            <a:bodyPr rtlCol="0" anchor="ctr"/>
            <a:lstStyle/>
            <a:p>
              <a:endParaRPr lang="zh-CN" altLang="en-US" dirty="0"/>
            </a:p>
          </p:txBody>
        </p:sp>
        <p:sp>
          <p:nvSpPr>
            <p:cNvPr id="123" name="图形 121">
              <a:extLst>
                <a:ext uri="{FF2B5EF4-FFF2-40B4-BE49-F238E27FC236}">
                  <a16:creationId xmlns:a16="http://schemas.microsoft.com/office/drawing/2014/main" id="{53CFC147-9DB2-50EE-FAD6-B979BDBD5842}"/>
                </a:ext>
              </a:extLst>
            </p:cNvPr>
            <p:cNvSpPr/>
            <p:nvPr/>
          </p:nvSpPr>
          <p:spPr>
            <a:xfrm>
              <a:off x="3795097" y="1830169"/>
              <a:ext cx="279470" cy="233201"/>
            </a:xfrm>
            <a:custGeom>
              <a:avLst/>
              <a:gdLst>
                <a:gd name="connsiteX0" fmla="*/ 152876 w 200786"/>
                <a:gd name="connsiteY0" fmla="*/ 0 h 167544"/>
                <a:gd name="connsiteX1" fmla="*/ 200787 w 200786"/>
                <a:gd name="connsiteY1" fmla="*/ 47911 h 167544"/>
                <a:gd name="connsiteX2" fmla="*/ 200787 w 200786"/>
                <a:gd name="connsiteY2" fmla="*/ 119634 h 167544"/>
                <a:gd name="connsiteX3" fmla="*/ 152876 w 200786"/>
                <a:gd name="connsiteY3" fmla="*/ 167545 h 167544"/>
                <a:gd name="connsiteX4" fmla="*/ 47911 w 200786"/>
                <a:gd name="connsiteY4" fmla="*/ 167545 h 167544"/>
                <a:gd name="connsiteX5" fmla="*/ 0 w 200786"/>
                <a:gd name="connsiteY5" fmla="*/ 119634 h 167544"/>
                <a:gd name="connsiteX6" fmla="*/ 0 w 200786"/>
                <a:gd name="connsiteY6" fmla="*/ 47911 h 167544"/>
                <a:gd name="connsiteX7" fmla="*/ 47911 w 200786"/>
                <a:gd name="connsiteY7" fmla="*/ 0 h 167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786" h="167544">
                  <a:moveTo>
                    <a:pt x="152876" y="0"/>
                  </a:moveTo>
                  <a:cubicBezTo>
                    <a:pt x="179337" y="0"/>
                    <a:pt x="200787" y="21450"/>
                    <a:pt x="200787" y="47911"/>
                  </a:cubicBezTo>
                  <a:lnTo>
                    <a:pt x="200787" y="119634"/>
                  </a:lnTo>
                  <a:cubicBezTo>
                    <a:pt x="200787" y="146094"/>
                    <a:pt x="179337" y="167545"/>
                    <a:pt x="152876" y="167545"/>
                  </a:cubicBezTo>
                  <a:lnTo>
                    <a:pt x="47911" y="167545"/>
                  </a:lnTo>
                  <a:cubicBezTo>
                    <a:pt x="21450" y="167545"/>
                    <a:pt x="0" y="146094"/>
                    <a:pt x="0" y="119634"/>
                  </a:cubicBezTo>
                  <a:lnTo>
                    <a:pt x="0" y="47911"/>
                  </a:lnTo>
                  <a:cubicBezTo>
                    <a:pt x="0" y="21450"/>
                    <a:pt x="21450" y="0"/>
                    <a:pt x="47911" y="0"/>
                  </a:cubicBezTo>
                  <a:close/>
                </a:path>
              </a:pathLst>
            </a:custGeom>
            <a:gradFill>
              <a:gsLst>
                <a:gs pos="100000">
                  <a:srgbClr val="CD131E"/>
                </a:gs>
                <a:gs pos="0">
                  <a:srgbClr val="F29B76"/>
                </a:gs>
              </a:gsLst>
              <a:lin ang="1800000" scaled="0"/>
            </a:gradFill>
            <a:ln w="9525" cap="flat">
              <a:noFill/>
              <a:prstDash val="solid"/>
              <a:miter/>
            </a:ln>
          </p:spPr>
          <p:txBody>
            <a:bodyPr rtlCol="0" anchor="ctr"/>
            <a:lstStyle/>
            <a:p>
              <a:endParaRPr lang="zh-CN" altLang="en-US"/>
            </a:p>
          </p:txBody>
        </p:sp>
        <p:sp>
          <p:nvSpPr>
            <p:cNvPr id="126" name="图形 124">
              <a:extLst>
                <a:ext uri="{FF2B5EF4-FFF2-40B4-BE49-F238E27FC236}">
                  <a16:creationId xmlns:a16="http://schemas.microsoft.com/office/drawing/2014/main" id="{9C0387C8-9FC1-90F9-554D-C28E6CF8361E}"/>
                </a:ext>
              </a:extLst>
            </p:cNvPr>
            <p:cNvSpPr/>
            <p:nvPr/>
          </p:nvSpPr>
          <p:spPr>
            <a:xfrm>
              <a:off x="3858999" y="1888436"/>
              <a:ext cx="151666" cy="116667"/>
            </a:xfrm>
            <a:custGeom>
              <a:avLst/>
              <a:gdLst>
                <a:gd name="connsiteX0" fmla="*/ 8382 w 108965"/>
                <a:gd name="connsiteY0" fmla="*/ 0 h 83820"/>
                <a:gd name="connsiteX1" fmla="*/ 0 w 108965"/>
                <a:gd name="connsiteY1" fmla="*/ 9811 h 83820"/>
                <a:gd name="connsiteX2" fmla="*/ 0 w 108965"/>
                <a:gd name="connsiteY2" fmla="*/ 16764 h 83820"/>
                <a:gd name="connsiteX3" fmla="*/ 108966 w 108965"/>
                <a:gd name="connsiteY3" fmla="*/ 16764 h 83820"/>
                <a:gd name="connsiteX4" fmla="*/ 108966 w 108965"/>
                <a:gd name="connsiteY4" fmla="*/ 9811 h 83820"/>
                <a:gd name="connsiteX5" fmla="*/ 100584 w 108965"/>
                <a:gd name="connsiteY5" fmla="*/ 0 h 83820"/>
                <a:gd name="connsiteX6" fmla="*/ 8382 w 108965"/>
                <a:gd name="connsiteY6" fmla="*/ 0 h 83820"/>
                <a:gd name="connsiteX7" fmla="*/ 108966 w 108965"/>
                <a:gd name="connsiteY7" fmla="*/ 29337 h 83820"/>
                <a:gd name="connsiteX8" fmla="*/ 0 w 108965"/>
                <a:gd name="connsiteY8" fmla="*/ 29337 h 83820"/>
                <a:gd name="connsiteX9" fmla="*/ 0 w 108965"/>
                <a:gd name="connsiteY9" fmla="*/ 74009 h 83820"/>
                <a:gd name="connsiteX10" fmla="*/ 8382 w 108965"/>
                <a:gd name="connsiteY10" fmla="*/ 83820 h 83820"/>
                <a:gd name="connsiteX11" fmla="*/ 100584 w 108965"/>
                <a:gd name="connsiteY11" fmla="*/ 83820 h 83820"/>
                <a:gd name="connsiteX12" fmla="*/ 107156 w 108965"/>
                <a:gd name="connsiteY12" fmla="*/ 80391 h 83820"/>
                <a:gd name="connsiteX13" fmla="*/ 79629 w 108965"/>
                <a:gd name="connsiteY13" fmla="*/ 62865 h 83820"/>
                <a:gd name="connsiteX14" fmla="*/ 79629 w 108965"/>
                <a:gd name="connsiteY14" fmla="*/ 75438 h 83820"/>
                <a:gd name="connsiteX15" fmla="*/ 58674 w 108965"/>
                <a:gd name="connsiteY15" fmla="*/ 54483 h 83820"/>
                <a:gd name="connsiteX16" fmla="*/ 79629 w 108965"/>
                <a:gd name="connsiteY16" fmla="*/ 37719 h 83820"/>
                <a:gd name="connsiteX17" fmla="*/ 79629 w 108965"/>
                <a:gd name="connsiteY17" fmla="*/ 50292 h 83820"/>
                <a:gd name="connsiteX18" fmla="*/ 108585 w 108965"/>
                <a:gd name="connsiteY18" fmla="*/ 76962 h 83820"/>
                <a:gd name="connsiteX19" fmla="*/ 108966 w 108965"/>
                <a:gd name="connsiteY19" fmla="*/ 74009 h 83820"/>
                <a:gd name="connsiteX20" fmla="*/ 108966 w 108965"/>
                <a:gd name="connsiteY20" fmla="*/ 29337 h 83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8965" h="83820">
                  <a:moveTo>
                    <a:pt x="8382" y="0"/>
                  </a:moveTo>
                  <a:cubicBezTo>
                    <a:pt x="3048" y="0"/>
                    <a:pt x="0" y="4382"/>
                    <a:pt x="0" y="9811"/>
                  </a:cubicBezTo>
                  <a:lnTo>
                    <a:pt x="0" y="16764"/>
                  </a:lnTo>
                  <a:lnTo>
                    <a:pt x="108966" y="16764"/>
                  </a:lnTo>
                  <a:lnTo>
                    <a:pt x="108966" y="9811"/>
                  </a:lnTo>
                  <a:cubicBezTo>
                    <a:pt x="108966" y="4382"/>
                    <a:pt x="105918" y="0"/>
                    <a:pt x="100584" y="0"/>
                  </a:cubicBezTo>
                  <a:lnTo>
                    <a:pt x="8382" y="0"/>
                  </a:lnTo>
                  <a:close/>
                  <a:moveTo>
                    <a:pt x="108966" y="29337"/>
                  </a:moveTo>
                  <a:lnTo>
                    <a:pt x="0" y="29337"/>
                  </a:lnTo>
                  <a:lnTo>
                    <a:pt x="0" y="74009"/>
                  </a:lnTo>
                  <a:cubicBezTo>
                    <a:pt x="0" y="79439"/>
                    <a:pt x="3048" y="83820"/>
                    <a:pt x="8382" y="83820"/>
                  </a:cubicBezTo>
                  <a:lnTo>
                    <a:pt x="100584" y="83820"/>
                  </a:lnTo>
                  <a:cubicBezTo>
                    <a:pt x="103537" y="83820"/>
                    <a:pt x="105728" y="82487"/>
                    <a:pt x="107156" y="80391"/>
                  </a:cubicBezTo>
                  <a:cubicBezTo>
                    <a:pt x="95059" y="58674"/>
                    <a:pt x="79629" y="62865"/>
                    <a:pt x="79629" y="62865"/>
                  </a:cubicBezTo>
                  <a:lnTo>
                    <a:pt x="79629" y="75438"/>
                  </a:lnTo>
                  <a:lnTo>
                    <a:pt x="58674" y="54483"/>
                  </a:lnTo>
                  <a:lnTo>
                    <a:pt x="79629" y="37719"/>
                  </a:lnTo>
                  <a:lnTo>
                    <a:pt x="79629" y="50292"/>
                  </a:lnTo>
                  <a:cubicBezTo>
                    <a:pt x="79629" y="50292"/>
                    <a:pt x="105251" y="46768"/>
                    <a:pt x="108585" y="76962"/>
                  </a:cubicBezTo>
                  <a:cubicBezTo>
                    <a:pt x="108776" y="76010"/>
                    <a:pt x="108966" y="75057"/>
                    <a:pt x="108966" y="74009"/>
                  </a:cubicBezTo>
                  <a:lnTo>
                    <a:pt x="108966" y="29337"/>
                  </a:lnTo>
                  <a:close/>
                </a:path>
              </a:pathLst>
            </a:custGeom>
            <a:solidFill>
              <a:srgbClr val="FFFFFF"/>
            </a:solidFill>
            <a:ln w="9525" cap="flat">
              <a:noFill/>
              <a:prstDash val="solid"/>
              <a:miter/>
            </a:ln>
          </p:spPr>
          <p:txBody>
            <a:bodyPr rtlCol="0" anchor="ctr"/>
            <a:lstStyle/>
            <a:p>
              <a:endParaRPr lang="zh-CN" altLang="en-US"/>
            </a:p>
          </p:txBody>
        </p:sp>
        <p:sp>
          <p:nvSpPr>
            <p:cNvPr id="128" name="文本框 127">
              <a:extLst>
                <a:ext uri="{FF2B5EF4-FFF2-40B4-BE49-F238E27FC236}">
                  <a16:creationId xmlns:a16="http://schemas.microsoft.com/office/drawing/2014/main" id="{B8CDB31F-9B18-8243-3DEE-90757808D100}"/>
                </a:ext>
              </a:extLst>
            </p:cNvPr>
            <p:cNvSpPr txBox="1"/>
            <p:nvPr/>
          </p:nvSpPr>
          <p:spPr>
            <a:xfrm>
              <a:off x="4054967" y="1830169"/>
              <a:ext cx="697627" cy="246221"/>
            </a:xfrm>
            <a:prstGeom prst="rect">
              <a:avLst/>
            </a:prstGeom>
            <a:noFill/>
          </p:spPr>
          <p:txBody>
            <a:bodyPr wrap="none" rtlCol="0">
              <a:spAutoFit/>
            </a:bodyPr>
            <a:lstStyle/>
            <a:p>
              <a:r>
                <a:rPr lang="zh-CN" altLang="en-US" sz="1000" b="1" dirty="0">
                  <a:solidFill>
                    <a:srgbClr val="EC1840"/>
                  </a:solidFill>
                  <a:latin typeface="微软雅黑" panose="020B0503020204020204" pitchFamily="34" charset="-122"/>
                  <a:ea typeface="微软雅黑" panose="020B0503020204020204" pitchFamily="34" charset="-122"/>
                </a:rPr>
                <a:t>到期还款</a:t>
              </a:r>
            </a:p>
          </p:txBody>
        </p:sp>
      </p:grpSp>
      <p:sp>
        <p:nvSpPr>
          <p:cNvPr id="130" name="文本框 129">
            <a:extLst>
              <a:ext uri="{FF2B5EF4-FFF2-40B4-BE49-F238E27FC236}">
                <a16:creationId xmlns:a16="http://schemas.microsoft.com/office/drawing/2014/main" id="{A4028924-1B70-7FE5-87FD-59486080885A}"/>
              </a:ext>
            </a:extLst>
          </p:cNvPr>
          <p:cNvSpPr txBox="1"/>
          <p:nvPr/>
        </p:nvSpPr>
        <p:spPr>
          <a:xfrm>
            <a:off x="3718482" y="2127607"/>
            <a:ext cx="2822695" cy="558038"/>
          </a:xfrm>
          <a:prstGeom prst="rect">
            <a:avLst/>
          </a:prstGeom>
          <a:noFill/>
        </p:spPr>
        <p:txBody>
          <a:bodyPr wrap="square" rtlCol="0">
            <a:spAutoFit/>
          </a:bodyPr>
          <a:lstStyle/>
          <a:p>
            <a:pPr>
              <a:lnSpc>
                <a:spcPct val="150000"/>
              </a:lnSpc>
            </a:pPr>
            <a:r>
              <a:rPr lang="zh-CN" altLang="en-US" sz="700" dirty="0">
                <a:latin typeface="微软雅黑" panose="020B0503020204020204" pitchFamily="34" charset="-122"/>
                <a:ea typeface="微软雅黑" panose="020B0503020204020204" pitchFamily="34" charset="-122"/>
              </a:rPr>
              <a:t>        请登录学生在线系统或国家助学贷款</a:t>
            </a:r>
            <a:r>
              <a:rPr lang="en-US" altLang="zh-CN" sz="700" dirty="0">
                <a:latin typeface="微软雅黑" panose="020B0503020204020204" pitchFamily="34" charset="-122"/>
                <a:ea typeface="微软雅黑" panose="020B0503020204020204" pitchFamily="34" charset="-122"/>
              </a:rPr>
              <a:t>APP</a:t>
            </a:r>
            <a:r>
              <a:rPr lang="zh-CN" altLang="en-US" sz="700" dirty="0">
                <a:latin typeface="微软雅黑" panose="020B0503020204020204" pitchFamily="34" charset="-122"/>
                <a:ea typeface="微软雅黑" panose="020B0503020204020204" pitchFamily="34" charset="-122"/>
              </a:rPr>
              <a:t>，查询当期还款额度，并于合同约定的偿还日前</a:t>
            </a:r>
            <a:r>
              <a:rPr lang="en-US" altLang="zh-CN" sz="700" dirty="0">
                <a:latin typeface="微软雅黑" panose="020B0503020204020204" pitchFamily="34" charset="-122"/>
                <a:ea typeface="微软雅黑" panose="020B0503020204020204" pitchFamily="34" charset="-122"/>
              </a:rPr>
              <a:t>5</a:t>
            </a:r>
            <a:r>
              <a:rPr lang="zh-CN" altLang="en-US" sz="700" dirty="0">
                <a:latin typeface="微软雅黑" panose="020B0503020204020204" pitchFamily="34" charset="-122"/>
                <a:ea typeface="微软雅黑" panose="020B0503020204020204" pitchFamily="34" charset="-122"/>
              </a:rPr>
              <a:t>个自然日内将应偿还贷款足额存入合同约定的代理结算机构个人指定账户（以下简称“指定账户”）。</a:t>
            </a:r>
          </a:p>
        </p:txBody>
      </p:sp>
      <p:grpSp>
        <p:nvGrpSpPr>
          <p:cNvPr id="140" name="组合 139">
            <a:extLst>
              <a:ext uri="{FF2B5EF4-FFF2-40B4-BE49-F238E27FC236}">
                <a16:creationId xmlns:a16="http://schemas.microsoft.com/office/drawing/2014/main" id="{6C5FC827-9AEF-0E9F-B8D2-500886DE5D1A}"/>
              </a:ext>
            </a:extLst>
          </p:cNvPr>
          <p:cNvGrpSpPr/>
          <p:nvPr/>
        </p:nvGrpSpPr>
        <p:grpSpPr>
          <a:xfrm>
            <a:off x="3786526" y="2757549"/>
            <a:ext cx="2607012" cy="960776"/>
            <a:chOff x="3797683" y="2650869"/>
            <a:chExt cx="2607012" cy="960776"/>
          </a:xfrm>
        </p:grpSpPr>
        <p:sp>
          <p:nvSpPr>
            <p:cNvPr id="131" name="矩形: 圆角 130">
              <a:extLst>
                <a:ext uri="{FF2B5EF4-FFF2-40B4-BE49-F238E27FC236}">
                  <a16:creationId xmlns:a16="http://schemas.microsoft.com/office/drawing/2014/main" id="{BB7FA66E-B09B-F19D-80C4-DCCC4F380DDA}"/>
                </a:ext>
              </a:extLst>
            </p:cNvPr>
            <p:cNvSpPr/>
            <p:nvPr/>
          </p:nvSpPr>
          <p:spPr>
            <a:xfrm>
              <a:off x="3797683" y="2650869"/>
              <a:ext cx="1216277" cy="275906"/>
            </a:xfrm>
            <a:prstGeom prst="roundRect">
              <a:avLst/>
            </a:prstGeom>
            <a:solidFill>
              <a:srgbClr val="F5A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700" dirty="0">
                  <a:latin typeface="微软雅黑" panose="020B0503020204020204" pitchFamily="34" charset="-122"/>
                  <a:ea typeface="微软雅黑" panose="020B0503020204020204" pitchFamily="34" charset="-122"/>
                </a:rPr>
                <a:t>通过云闪付还款</a:t>
              </a:r>
            </a:p>
          </p:txBody>
        </p:sp>
        <p:sp>
          <p:nvSpPr>
            <p:cNvPr id="132" name="矩形: 圆角 131">
              <a:extLst>
                <a:ext uri="{FF2B5EF4-FFF2-40B4-BE49-F238E27FC236}">
                  <a16:creationId xmlns:a16="http://schemas.microsoft.com/office/drawing/2014/main" id="{FD1AEE73-CDA9-BC2F-50E3-26BF70D897A7}"/>
                </a:ext>
              </a:extLst>
            </p:cNvPr>
            <p:cNvSpPr/>
            <p:nvPr/>
          </p:nvSpPr>
          <p:spPr>
            <a:xfrm>
              <a:off x="3797683" y="2960578"/>
              <a:ext cx="1216277" cy="275906"/>
            </a:xfrm>
            <a:prstGeom prst="roundRect">
              <a:avLst/>
            </a:prstGeom>
            <a:solidFill>
              <a:srgbClr val="EA50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700" dirty="0">
                  <a:latin typeface="微软雅黑" panose="020B0503020204020204" pitchFamily="34" charset="-122"/>
                  <a:ea typeface="微软雅黑" panose="020B0503020204020204" pitchFamily="34" charset="-122"/>
                </a:rPr>
                <a:t>通过</a:t>
              </a:r>
              <a:r>
                <a:rPr lang="en-US" altLang="zh-CN" sz="700" dirty="0">
                  <a:latin typeface="微软雅黑" panose="020B0503020204020204" pitchFamily="34" charset="-122"/>
                  <a:ea typeface="微软雅黑" panose="020B0503020204020204" pitchFamily="34" charset="-122"/>
                </a:rPr>
                <a:t>POS</a:t>
              </a:r>
              <a:r>
                <a:rPr lang="zh-CN" altLang="en-US" sz="700" dirty="0">
                  <a:latin typeface="微软雅黑" panose="020B0503020204020204" pitchFamily="34" charset="-122"/>
                  <a:ea typeface="微软雅黑" panose="020B0503020204020204" pitchFamily="34" charset="-122"/>
                </a:rPr>
                <a:t>机还款</a:t>
              </a:r>
            </a:p>
          </p:txBody>
        </p:sp>
        <p:sp>
          <p:nvSpPr>
            <p:cNvPr id="133" name="矩形: 圆角 132">
              <a:extLst>
                <a:ext uri="{FF2B5EF4-FFF2-40B4-BE49-F238E27FC236}">
                  <a16:creationId xmlns:a16="http://schemas.microsoft.com/office/drawing/2014/main" id="{0762C343-259A-90ED-1188-A9FFD40548AA}"/>
                </a:ext>
              </a:extLst>
            </p:cNvPr>
            <p:cNvSpPr/>
            <p:nvPr/>
          </p:nvSpPr>
          <p:spPr>
            <a:xfrm>
              <a:off x="3797683" y="3270288"/>
              <a:ext cx="1216277" cy="341357"/>
            </a:xfrm>
            <a:prstGeom prst="roundRect">
              <a:avLst/>
            </a:prstGeom>
            <a:solidFill>
              <a:srgbClr val="2DB6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700" dirty="0">
                  <a:latin typeface="微软雅黑" panose="020B0503020204020204" pitchFamily="34" charset="-122"/>
                  <a:ea typeface="微软雅黑" panose="020B0503020204020204" pitchFamily="34" charset="-122"/>
                </a:rPr>
                <a:t>代理结算机构终端还款</a:t>
              </a:r>
            </a:p>
            <a:p>
              <a:pPr algn="ctr"/>
              <a:r>
                <a:rPr lang="zh-CN" altLang="en-US" sz="500" dirty="0">
                  <a:latin typeface="微软雅黑" panose="020B0503020204020204" pitchFamily="34" charset="-122"/>
                  <a:ea typeface="微软雅黑" panose="020B0503020204020204" pitchFamily="34" charset="-122"/>
                </a:rPr>
                <a:t>（支付宝</a:t>
              </a:r>
              <a:r>
                <a:rPr lang="en-US" altLang="zh-CN" sz="500" dirty="0">
                  <a:latin typeface="微软雅黑" panose="020B0503020204020204" pitchFamily="34" charset="-122"/>
                  <a:ea typeface="微软雅黑" panose="020B0503020204020204" pitchFamily="34" charset="-122"/>
                </a:rPr>
                <a:t>APP</a:t>
              </a:r>
              <a:r>
                <a:rPr lang="zh-CN" altLang="en-US" sz="500" dirty="0">
                  <a:latin typeface="微软雅黑" panose="020B0503020204020204" pitchFamily="34" charset="-122"/>
                  <a:ea typeface="微软雅黑" panose="020B0503020204020204" pitchFamily="34" charset="-122"/>
                </a:rPr>
                <a:t>、交通、招商、平安银行</a:t>
              </a:r>
              <a:r>
                <a:rPr lang="en-US" altLang="zh-CN" sz="500" dirty="0">
                  <a:latin typeface="微软雅黑" panose="020B0503020204020204" pitchFamily="34" charset="-122"/>
                  <a:ea typeface="微软雅黑" panose="020B0503020204020204" pitchFamily="34" charset="-122"/>
                </a:rPr>
                <a:t>APP</a:t>
              </a:r>
              <a:r>
                <a:rPr lang="zh-CN" altLang="en-US" sz="500" dirty="0">
                  <a:latin typeface="微软雅黑" panose="020B0503020204020204" pitchFamily="34" charset="-122"/>
                  <a:ea typeface="微软雅黑" panose="020B0503020204020204" pitchFamily="34" charset="-122"/>
                </a:rPr>
                <a:t>）</a:t>
              </a:r>
            </a:p>
          </p:txBody>
        </p:sp>
        <p:sp>
          <p:nvSpPr>
            <p:cNvPr id="136" name="图形 134">
              <a:extLst>
                <a:ext uri="{FF2B5EF4-FFF2-40B4-BE49-F238E27FC236}">
                  <a16:creationId xmlns:a16="http://schemas.microsoft.com/office/drawing/2014/main" id="{CF9071CF-60CF-307E-7DAC-161DCC75234D}"/>
                </a:ext>
              </a:extLst>
            </p:cNvPr>
            <p:cNvSpPr/>
            <p:nvPr/>
          </p:nvSpPr>
          <p:spPr>
            <a:xfrm>
              <a:off x="5055272" y="2886271"/>
              <a:ext cx="258032" cy="401955"/>
            </a:xfrm>
            <a:custGeom>
              <a:avLst/>
              <a:gdLst>
                <a:gd name="connsiteX0" fmla="*/ 258032 w 258032"/>
                <a:gd name="connsiteY0" fmla="*/ 200978 h 401955"/>
                <a:gd name="connsiteX1" fmla="*/ 91345 w 258032"/>
                <a:gd name="connsiteY1" fmla="*/ 0 h 401955"/>
                <a:gd name="connsiteX2" fmla="*/ 91345 w 258032"/>
                <a:gd name="connsiteY2" fmla="*/ 143828 h 401955"/>
                <a:gd name="connsiteX3" fmla="*/ 0 w 258032"/>
                <a:gd name="connsiteY3" fmla="*/ 143828 h 401955"/>
                <a:gd name="connsiteX4" fmla="*/ 0 w 258032"/>
                <a:gd name="connsiteY4" fmla="*/ 258128 h 401955"/>
                <a:gd name="connsiteX5" fmla="*/ 91345 w 258032"/>
                <a:gd name="connsiteY5" fmla="*/ 258128 h 401955"/>
                <a:gd name="connsiteX6" fmla="*/ 91345 w 258032"/>
                <a:gd name="connsiteY6" fmla="*/ 401955 h 401955"/>
                <a:gd name="connsiteX7" fmla="*/ 258032 w 258032"/>
                <a:gd name="connsiteY7" fmla="*/ 200978 h 401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032" h="401955">
                  <a:moveTo>
                    <a:pt x="258032" y="200978"/>
                  </a:moveTo>
                  <a:lnTo>
                    <a:pt x="91345" y="0"/>
                  </a:lnTo>
                  <a:lnTo>
                    <a:pt x="91345" y="143828"/>
                  </a:lnTo>
                  <a:lnTo>
                    <a:pt x="0" y="143828"/>
                  </a:lnTo>
                  <a:lnTo>
                    <a:pt x="0" y="258128"/>
                  </a:lnTo>
                  <a:lnTo>
                    <a:pt x="91345" y="258128"/>
                  </a:lnTo>
                  <a:lnTo>
                    <a:pt x="91345" y="401955"/>
                  </a:lnTo>
                  <a:lnTo>
                    <a:pt x="258032" y="200978"/>
                  </a:lnTo>
                  <a:close/>
                </a:path>
              </a:pathLst>
            </a:custGeom>
            <a:gradFill>
              <a:gsLst>
                <a:gs pos="0">
                  <a:schemeClr val="bg1">
                    <a:alpha val="35000"/>
                  </a:schemeClr>
                </a:gs>
                <a:gs pos="77000">
                  <a:schemeClr val="accent5">
                    <a:lumMod val="40000"/>
                    <a:lumOff val="60000"/>
                  </a:schemeClr>
                </a:gs>
              </a:gsLst>
              <a:lin ang="0" scaled="0"/>
            </a:gradFill>
            <a:ln w="9525" cap="flat">
              <a:noFill/>
              <a:prstDash val="solid"/>
              <a:miter/>
            </a:ln>
          </p:spPr>
          <p:txBody>
            <a:bodyPr rtlCol="0" anchor="ctr"/>
            <a:lstStyle/>
            <a:p>
              <a:endParaRPr lang="zh-CN" altLang="en-US"/>
            </a:p>
          </p:txBody>
        </p:sp>
        <p:pic>
          <p:nvPicPr>
            <p:cNvPr id="138" name="图形 137">
              <a:extLst>
                <a:ext uri="{FF2B5EF4-FFF2-40B4-BE49-F238E27FC236}">
                  <a16:creationId xmlns:a16="http://schemas.microsoft.com/office/drawing/2014/main" id="{EC40D962-989B-5BC0-CD3C-0D3A998A6C5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375952" y="2752011"/>
              <a:ext cx="1028743" cy="859634"/>
            </a:xfrm>
            <a:prstGeom prst="rect">
              <a:avLst/>
            </a:prstGeom>
          </p:spPr>
        </p:pic>
        <p:sp>
          <p:nvSpPr>
            <p:cNvPr id="139" name="文本框 138">
              <a:extLst>
                <a:ext uri="{FF2B5EF4-FFF2-40B4-BE49-F238E27FC236}">
                  <a16:creationId xmlns:a16="http://schemas.microsoft.com/office/drawing/2014/main" id="{C2DA6BF6-185C-9012-B174-4DA2AEE88E43}"/>
                </a:ext>
              </a:extLst>
            </p:cNvPr>
            <p:cNvSpPr txBox="1"/>
            <p:nvPr/>
          </p:nvSpPr>
          <p:spPr>
            <a:xfrm>
              <a:off x="5378740" y="2775142"/>
              <a:ext cx="1023165" cy="558038"/>
            </a:xfrm>
            <a:prstGeom prst="rect">
              <a:avLst/>
            </a:prstGeom>
            <a:noFill/>
          </p:spPr>
          <p:txBody>
            <a:bodyPr wrap="square" rtlCol="0">
              <a:spAutoFit/>
            </a:bodyPr>
            <a:lstStyle/>
            <a:p>
              <a:pPr algn="ctr">
                <a:lnSpc>
                  <a:spcPct val="150000"/>
                </a:lnSpc>
              </a:pPr>
              <a:r>
                <a:rPr lang="zh-CN" altLang="en-US" sz="700" dirty="0">
                  <a:solidFill>
                    <a:schemeClr val="bg1"/>
                  </a:solidFill>
                  <a:latin typeface="微软雅黑" panose="020B0503020204020204" pitchFamily="34" charset="-122"/>
                  <a:ea typeface="微软雅黑" panose="020B0503020204020204" pitchFamily="34" charset="-122"/>
                </a:rPr>
                <a:t>登录学生在线系统</a:t>
              </a:r>
            </a:p>
            <a:p>
              <a:pPr algn="ctr">
                <a:lnSpc>
                  <a:spcPct val="150000"/>
                </a:lnSpc>
              </a:pPr>
              <a:r>
                <a:rPr lang="zh-CN" altLang="en-US" sz="700" dirty="0">
                  <a:solidFill>
                    <a:schemeClr val="bg1"/>
                  </a:solidFill>
                  <a:latin typeface="微软雅黑" panose="020B0503020204020204" pitchFamily="34" charset="-122"/>
                  <a:ea typeface="微软雅黑" panose="020B0503020204020204" pitchFamily="34" charset="-122"/>
                </a:rPr>
                <a:t>或国家助学贷款</a:t>
              </a:r>
              <a:r>
                <a:rPr lang="en-US" altLang="zh-CN" sz="700" dirty="0">
                  <a:solidFill>
                    <a:schemeClr val="bg1"/>
                  </a:solidFill>
                  <a:latin typeface="微软雅黑" panose="020B0503020204020204" pitchFamily="34" charset="-122"/>
                  <a:ea typeface="微软雅黑" panose="020B0503020204020204" pitchFamily="34" charset="-122"/>
                </a:rPr>
                <a:t>APP</a:t>
              </a:r>
            </a:p>
            <a:p>
              <a:pPr algn="ctr">
                <a:lnSpc>
                  <a:spcPct val="150000"/>
                </a:lnSpc>
              </a:pPr>
              <a:r>
                <a:rPr lang="zh-CN" altLang="en-US" sz="700" dirty="0">
                  <a:solidFill>
                    <a:schemeClr val="bg1"/>
                  </a:solidFill>
                  <a:latin typeface="微软雅黑" panose="020B0503020204020204" pitchFamily="34" charset="-122"/>
                  <a:ea typeface="微软雅黑" panose="020B0503020204020204" pitchFamily="34" charset="-122"/>
                </a:rPr>
                <a:t>查看扣款结果</a:t>
              </a:r>
            </a:p>
          </p:txBody>
        </p:sp>
      </p:grpSp>
      <p:grpSp>
        <p:nvGrpSpPr>
          <p:cNvPr id="159" name="组合 158">
            <a:extLst>
              <a:ext uri="{FF2B5EF4-FFF2-40B4-BE49-F238E27FC236}">
                <a16:creationId xmlns:a16="http://schemas.microsoft.com/office/drawing/2014/main" id="{6E72D3A2-6A18-3AFF-13D1-A79AB06D50DD}"/>
              </a:ext>
            </a:extLst>
          </p:cNvPr>
          <p:cNvGrpSpPr/>
          <p:nvPr/>
        </p:nvGrpSpPr>
        <p:grpSpPr>
          <a:xfrm>
            <a:off x="3718482" y="3919362"/>
            <a:ext cx="2873763" cy="1345088"/>
            <a:chOff x="3718482" y="3804415"/>
            <a:chExt cx="2873763" cy="1345088"/>
          </a:xfrm>
        </p:grpSpPr>
        <p:sp>
          <p:nvSpPr>
            <p:cNvPr id="142" name="图形 118">
              <a:extLst>
                <a:ext uri="{FF2B5EF4-FFF2-40B4-BE49-F238E27FC236}">
                  <a16:creationId xmlns:a16="http://schemas.microsoft.com/office/drawing/2014/main" id="{8B3A3556-4DBB-DE32-567B-45DBB59F65D7}"/>
                </a:ext>
              </a:extLst>
            </p:cNvPr>
            <p:cNvSpPr/>
            <p:nvPr/>
          </p:nvSpPr>
          <p:spPr>
            <a:xfrm>
              <a:off x="3798592" y="3804415"/>
              <a:ext cx="2793653" cy="233201"/>
            </a:xfrm>
            <a:custGeom>
              <a:avLst/>
              <a:gdLst>
                <a:gd name="connsiteX0" fmla="*/ 47911 w 2007108"/>
                <a:gd name="connsiteY0" fmla="*/ 0 h 167544"/>
                <a:gd name="connsiteX1" fmla="*/ 2007108 w 2007108"/>
                <a:gd name="connsiteY1" fmla="*/ 0 h 167544"/>
                <a:gd name="connsiteX2" fmla="*/ 2007108 w 2007108"/>
                <a:gd name="connsiteY2" fmla="*/ 167545 h 167544"/>
                <a:gd name="connsiteX3" fmla="*/ 47911 w 2007108"/>
                <a:gd name="connsiteY3" fmla="*/ 167545 h 167544"/>
                <a:gd name="connsiteX4" fmla="*/ 0 w 2007108"/>
                <a:gd name="connsiteY4" fmla="*/ 119634 h 167544"/>
                <a:gd name="connsiteX5" fmla="*/ 0 w 2007108"/>
                <a:gd name="connsiteY5" fmla="*/ 48006 h 167544"/>
                <a:gd name="connsiteX6" fmla="*/ 47911 w 2007108"/>
                <a:gd name="connsiteY6" fmla="*/ 0 h 167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108" h="167544">
                  <a:moveTo>
                    <a:pt x="47911" y="0"/>
                  </a:moveTo>
                  <a:lnTo>
                    <a:pt x="2007108" y="0"/>
                  </a:lnTo>
                  <a:lnTo>
                    <a:pt x="2007108" y="167545"/>
                  </a:lnTo>
                  <a:lnTo>
                    <a:pt x="47911" y="167545"/>
                  </a:lnTo>
                  <a:cubicBezTo>
                    <a:pt x="21431" y="167545"/>
                    <a:pt x="0" y="146018"/>
                    <a:pt x="0" y="119634"/>
                  </a:cubicBezTo>
                  <a:lnTo>
                    <a:pt x="0" y="48006"/>
                  </a:lnTo>
                  <a:cubicBezTo>
                    <a:pt x="0" y="21527"/>
                    <a:pt x="21527" y="0"/>
                    <a:pt x="47911" y="0"/>
                  </a:cubicBezTo>
                  <a:close/>
                </a:path>
              </a:pathLst>
            </a:custGeom>
            <a:gradFill>
              <a:gsLst>
                <a:gs pos="100000">
                  <a:schemeClr val="bg1">
                    <a:alpha val="35000"/>
                  </a:schemeClr>
                </a:gs>
                <a:gs pos="0">
                  <a:schemeClr val="accent4">
                    <a:lumMod val="40000"/>
                    <a:lumOff val="60000"/>
                  </a:schemeClr>
                </a:gs>
              </a:gsLst>
              <a:lin ang="1800000" scaled="0"/>
            </a:gradFill>
            <a:ln w="9525" cap="flat">
              <a:noFill/>
              <a:prstDash val="solid"/>
              <a:miter/>
            </a:ln>
          </p:spPr>
          <p:txBody>
            <a:bodyPr rtlCol="0" anchor="ctr"/>
            <a:lstStyle/>
            <a:p>
              <a:endParaRPr lang="zh-CN" altLang="en-US" dirty="0"/>
            </a:p>
          </p:txBody>
        </p:sp>
        <p:sp>
          <p:nvSpPr>
            <p:cNvPr id="143" name="图形 121">
              <a:extLst>
                <a:ext uri="{FF2B5EF4-FFF2-40B4-BE49-F238E27FC236}">
                  <a16:creationId xmlns:a16="http://schemas.microsoft.com/office/drawing/2014/main" id="{B9B293F8-C5A4-8AE8-EE38-CBC4A768A6CB}"/>
                </a:ext>
              </a:extLst>
            </p:cNvPr>
            <p:cNvSpPr/>
            <p:nvPr/>
          </p:nvSpPr>
          <p:spPr>
            <a:xfrm>
              <a:off x="3795097" y="3804415"/>
              <a:ext cx="279470" cy="233201"/>
            </a:xfrm>
            <a:custGeom>
              <a:avLst/>
              <a:gdLst>
                <a:gd name="connsiteX0" fmla="*/ 152876 w 200786"/>
                <a:gd name="connsiteY0" fmla="*/ 0 h 167544"/>
                <a:gd name="connsiteX1" fmla="*/ 200787 w 200786"/>
                <a:gd name="connsiteY1" fmla="*/ 47911 h 167544"/>
                <a:gd name="connsiteX2" fmla="*/ 200787 w 200786"/>
                <a:gd name="connsiteY2" fmla="*/ 119634 h 167544"/>
                <a:gd name="connsiteX3" fmla="*/ 152876 w 200786"/>
                <a:gd name="connsiteY3" fmla="*/ 167545 h 167544"/>
                <a:gd name="connsiteX4" fmla="*/ 47911 w 200786"/>
                <a:gd name="connsiteY4" fmla="*/ 167545 h 167544"/>
                <a:gd name="connsiteX5" fmla="*/ 0 w 200786"/>
                <a:gd name="connsiteY5" fmla="*/ 119634 h 167544"/>
                <a:gd name="connsiteX6" fmla="*/ 0 w 200786"/>
                <a:gd name="connsiteY6" fmla="*/ 47911 h 167544"/>
                <a:gd name="connsiteX7" fmla="*/ 47911 w 200786"/>
                <a:gd name="connsiteY7" fmla="*/ 0 h 167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786" h="167544">
                  <a:moveTo>
                    <a:pt x="152876" y="0"/>
                  </a:moveTo>
                  <a:cubicBezTo>
                    <a:pt x="179337" y="0"/>
                    <a:pt x="200787" y="21450"/>
                    <a:pt x="200787" y="47911"/>
                  </a:cubicBezTo>
                  <a:lnTo>
                    <a:pt x="200787" y="119634"/>
                  </a:lnTo>
                  <a:cubicBezTo>
                    <a:pt x="200787" y="146094"/>
                    <a:pt x="179337" y="167545"/>
                    <a:pt x="152876" y="167545"/>
                  </a:cubicBezTo>
                  <a:lnTo>
                    <a:pt x="47911" y="167545"/>
                  </a:lnTo>
                  <a:cubicBezTo>
                    <a:pt x="21450" y="167545"/>
                    <a:pt x="0" y="146094"/>
                    <a:pt x="0" y="119634"/>
                  </a:cubicBezTo>
                  <a:lnTo>
                    <a:pt x="0" y="47911"/>
                  </a:lnTo>
                  <a:cubicBezTo>
                    <a:pt x="0" y="21450"/>
                    <a:pt x="21450" y="0"/>
                    <a:pt x="47911" y="0"/>
                  </a:cubicBezTo>
                  <a:close/>
                </a:path>
              </a:pathLst>
            </a:custGeom>
            <a:gradFill>
              <a:gsLst>
                <a:gs pos="100000">
                  <a:srgbClr val="EA502E"/>
                </a:gs>
                <a:gs pos="0">
                  <a:schemeClr val="accent4"/>
                </a:gs>
              </a:gsLst>
              <a:lin ang="1800000" scaled="0"/>
            </a:gradFill>
            <a:ln w="9525" cap="flat">
              <a:noFill/>
              <a:prstDash val="solid"/>
              <a:miter/>
            </a:ln>
          </p:spPr>
          <p:txBody>
            <a:bodyPr rtlCol="0" anchor="ctr"/>
            <a:lstStyle/>
            <a:p>
              <a:endParaRPr lang="zh-CN" altLang="en-US"/>
            </a:p>
          </p:txBody>
        </p:sp>
        <p:sp>
          <p:nvSpPr>
            <p:cNvPr id="145" name="文本框 144">
              <a:extLst>
                <a:ext uri="{FF2B5EF4-FFF2-40B4-BE49-F238E27FC236}">
                  <a16:creationId xmlns:a16="http://schemas.microsoft.com/office/drawing/2014/main" id="{20E0B2CA-4218-CAFE-8728-87B2363F48B1}"/>
                </a:ext>
              </a:extLst>
            </p:cNvPr>
            <p:cNvSpPr txBox="1"/>
            <p:nvPr/>
          </p:nvSpPr>
          <p:spPr>
            <a:xfrm>
              <a:off x="4054967" y="3804415"/>
              <a:ext cx="697627" cy="246221"/>
            </a:xfrm>
            <a:prstGeom prst="rect">
              <a:avLst/>
            </a:prstGeom>
            <a:noFill/>
          </p:spPr>
          <p:txBody>
            <a:bodyPr wrap="none" rtlCol="0">
              <a:spAutoFit/>
            </a:bodyPr>
            <a:lstStyle/>
            <a:p>
              <a:r>
                <a:rPr lang="zh-CN" altLang="en-US" sz="1000" b="1" dirty="0">
                  <a:solidFill>
                    <a:srgbClr val="F5A33B"/>
                  </a:solidFill>
                  <a:latin typeface="微软雅黑" panose="020B0503020204020204" pitchFamily="34" charset="-122"/>
                  <a:ea typeface="微软雅黑" panose="020B0503020204020204" pitchFamily="34" charset="-122"/>
                </a:rPr>
                <a:t>提前还款</a:t>
              </a:r>
            </a:p>
          </p:txBody>
        </p:sp>
        <p:pic>
          <p:nvPicPr>
            <p:cNvPr id="149" name="图形 148">
              <a:extLst>
                <a:ext uri="{FF2B5EF4-FFF2-40B4-BE49-F238E27FC236}">
                  <a16:creationId xmlns:a16="http://schemas.microsoft.com/office/drawing/2014/main" id="{BCB342C8-15B8-985E-57B5-B232CD4F373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858999" y="3858604"/>
              <a:ext cx="151666" cy="113750"/>
            </a:xfrm>
            <a:prstGeom prst="rect">
              <a:avLst/>
            </a:prstGeom>
          </p:spPr>
        </p:pic>
        <p:sp>
          <p:nvSpPr>
            <p:cNvPr id="150" name="文本框 149">
              <a:extLst>
                <a:ext uri="{FF2B5EF4-FFF2-40B4-BE49-F238E27FC236}">
                  <a16:creationId xmlns:a16="http://schemas.microsoft.com/office/drawing/2014/main" id="{A0A4CB99-5BB4-C987-EDB4-5E23DDCC32BC}"/>
                </a:ext>
              </a:extLst>
            </p:cNvPr>
            <p:cNvSpPr txBox="1"/>
            <p:nvPr/>
          </p:nvSpPr>
          <p:spPr>
            <a:xfrm>
              <a:off x="3718482" y="4106717"/>
              <a:ext cx="2822695" cy="1042786"/>
            </a:xfrm>
            <a:prstGeom prst="rect">
              <a:avLst/>
            </a:prstGeom>
            <a:noFill/>
          </p:spPr>
          <p:txBody>
            <a:bodyPr wrap="square" rtlCol="0">
              <a:spAutoFit/>
            </a:bodyPr>
            <a:lstStyle/>
            <a:p>
              <a:pPr>
                <a:lnSpc>
                  <a:spcPct val="150000"/>
                </a:lnSpc>
              </a:pPr>
              <a:r>
                <a:rPr lang="zh-CN" altLang="en-US" sz="700" dirty="0">
                  <a:latin typeface="微软雅黑" panose="020B0503020204020204" pitchFamily="34" charset="-122"/>
                  <a:ea typeface="微软雅黑" panose="020B0503020204020204" pitchFamily="34" charset="-122"/>
                </a:rPr>
                <a:t>        除了将还款资金存入合同约定的代理结算机构指定账户等待年度扣款以外，借款学生还可以通过代理结算机构</a:t>
              </a:r>
              <a:r>
                <a:rPr lang="en-US" altLang="zh-CN" sz="700" dirty="0">
                  <a:latin typeface="微软雅黑" panose="020B0503020204020204" pitchFamily="34" charset="-122"/>
                  <a:ea typeface="微软雅黑" panose="020B0503020204020204" pitchFamily="34" charset="-122"/>
                </a:rPr>
                <a:t>APP</a:t>
              </a:r>
              <a:r>
                <a:rPr lang="zh-CN" altLang="en-US" sz="700" dirty="0">
                  <a:latin typeface="微软雅黑" panose="020B0503020204020204" pitchFamily="34" charset="-122"/>
                  <a:ea typeface="微软雅黑" panose="020B0503020204020204" pitchFamily="34" charset="-122"/>
                </a:rPr>
                <a:t>、云闪付</a:t>
              </a:r>
              <a:r>
                <a:rPr lang="en-US" altLang="zh-CN" sz="700" dirty="0">
                  <a:latin typeface="微软雅黑" panose="020B0503020204020204" pitchFamily="34" charset="-122"/>
                  <a:ea typeface="微软雅黑" panose="020B0503020204020204" pitchFamily="34" charset="-122"/>
                </a:rPr>
                <a:t>APP</a:t>
              </a:r>
              <a:r>
                <a:rPr lang="zh-CN" altLang="en-US" sz="700" dirty="0">
                  <a:latin typeface="微软雅黑" panose="020B0503020204020204" pitchFamily="34" charset="-122"/>
                  <a:ea typeface="微软雅黑" panose="020B0503020204020204" pitchFamily="34" charset="-122"/>
                </a:rPr>
                <a:t>、助学贷款专用</a:t>
              </a:r>
              <a:r>
                <a:rPr lang="en-US" altLang="zh-CN" sz="700" dirty="0">
                  <a:latin typeface="微软雅黑" panose="020B0503020204020204" pitchFamily="34" charset="-122"/>
                  <a:ea typeface="微软雅黑" panose="020B0503020204020204" pitchFamily="34" charset="-122"/>
                </a:rPr>
                <a:t>POS</a:t>
              </a:r>
              <a:r>
                <a:rPr lang="zh-CN" altLang="en-US" sz="700" dirty="0">
                  <a:latin typeface="微软雅黑" panose="020B0503020204020204" pitchFamily="34" charset="-122"/>
                  <a:ea typeface="微软雅黑" panose="020B0503020204020204" pitchFamily="34" charset="-122"/>
                </a:rPr>
                <a:t>机等途径进行主动还款操作。</a:t>
              </a:r>
            </a:p>
            <a:p>
              <a:pPr>
                <a:lnSpc>
                  <a:spcPct val="150000"/>
                </a:lnSpc>
              </a:pPr>
              <a:r>
                <a:rPr lang="zh-CN" altLang="en-US" sz="700" dirty="0">
                  <a:latin typeface="微软雅黑" panose="020B0503020204020204" pitchFamily="34" charset="-122"/>
                  <a:ea typeface="微软雅黑" panose="020B0503020204020204" pitchFamily="34" charset="-122"/>
                </a:rPr>
                <a:t>        全年除了每月最后</a:t>
              </a:r>
              <a:r>
                <a:rPr lang="en-US" altLang="zh-CN" sz="700" dirty="0">
                  <a:latin typeface="微软雅黑" panose="020B0503020204020204" pitchFamily="34" charset="-122"/>
                  <a:ea typeface="微软雅黑" panose="020B0503020204020204" pitchFamily="34" charset="-122"/>
                </a:rPr>
                <a:t>5</a:t>
              </a:r>
              <a:r>
                <a:rPr lang="zh-CN" altLang="en-US" sz="700" dirty="0">
                  <a:latin typeface="微软雅黑" panose="020B0503020204020204" pitchFamily="34" charset="-122"/>
                  <a:ea typeface="微软雅黑" panose="020B0503020204020204" pitchFamily="34" charset="-122"/>
                </a:rPr>
                <a:t>天、每天</a:t>
              </a:r>
              <a:r>
                <a:rPr lang="en-US" altLang="zh-CN" sz="700" dirty="0">
                  <a:latin typeface="微软雅黑" panose="020B0503020204020204" pitchFamily="34" charset="-122"/>
                  <a:ea typeface="微软雅黑" panose="020B0503020204020204" pitchFamily="34" charset="-122"/>
                </a:rPr>
                <a:t>23</a:t>
              </a:r>
              <a:r>
                <a:rPr lang="zh-CN" altLang="en-US" sz="700" dirty="0">
                  <a:latin typeface="微软雅黑" panose="020B0503020204020204" pitchFamily="34" charset="-122"/>
                  <a:ea typeface="微软雅黑" panose="020B0503020204020204" pitchFamily="34" charset="-122"/>
                </a:rPr>
                <a:t>点至</a:t>
              </a:r>
              <a:r>
                <a:rPr lang="en-US" altLang="zh-CN" sz="700" dirty="0">
                  <a:latin typeface="微软雅黑" panose="020B0503020204020204" pitchFamily="34" charset="-122"/>
                  <a:ea typeface="微软雅黑" panose="020B0503020204020204" pitchFamily="34" charset="-122"/>
                </a:rPr>
                <a:t>24</a:t>
              </a:r>
              <a:r>
                <a:rPr lang="zh-CN" altLang="en-US" sz="700" dirty="0">
                  <a:latin typeface="微软雅黑" panose="020B0503020204020204" pitchFamily="34" charset="-122"/>
                  <a:ea typeface="微软雅黑" panose="020B0503020204020204" pitchFamily="34" charset="-122"/>
                </a:rPr>
                <a:t>点等特殊时间段除外，其他时间段您可尝试进行主动还款，具体以您所查询的代理结算渠道终端显示状态为准。</a:t>
              </a:r>
            </a:p>
          </p:txBody>
        </p:sp>
      </p:grpSp>
      <p:grpSp>
        <p:nvGrpSpPr>
          <p:cNvPr id="158" name="组合 157">
            <a:extLst>
              <a:ext uri="{FF2B5EF4-FFF2-40B4-BE49-F238E27FC236}">
                <a16:creationId xmlns:a16="http://schemas.microsoft.com/office/drawing/2014/main" id="{893566E9-92FE-3ACF-3B37-0D1F8CDFD2EE}"/>
              </a:ext>
            </a:extLst>
          </p:cNvPr>
          <p:cNvGrpSpPr/>
          <p:nvPr/>
        </p:nvGrpSpPr>
        <p:grpSpPr>
          <a:xfrm>
            <a:off x="3712670" y="5369938"/>
            <a:ext cx="2867509" cy="1824398"/>
            <a:chOff x="3712670" y="5369938"/>
            <a:chExt cx="2867509" cy="1824398"/>
          </a:xfrm>
        </p:grpSpPr>
        <p:sp>
          <p:nvSpPr>
            <p:cNvPr id="151" name="图形 118">
              <a:extLst>
                <a:ext uri="{FF2B5EF4-FFF2-40B4-BE49-F238E27FC236}">
                  <a16:creationId xmlns:a16="http://schemas.microsoft.com/office/drawing/2014/main" id="{8758242B-FFE0-B975-EF53-D8EF37D81202}"/>
                </a:ext>
              </a:extLst>
            </p:cNvPr>
            <p:cNvSpPr/>
            <p:nvPr/>
          </p:nvSpPr>
          <p:spPr>
            <a:xfrm>
              <a:off x="3786526" y="5369938"/>
              <a:ext cx="2793653" cy="233201"/>
            </a:xfrm>
            <a:custGeom>
              <a:avLst/>
              <a:gdLst>
                <a:gd name="connsiteX0" fmla="*/ 47911 w 2007108"/>
                <a:gd name="connsiteY0" fmla="*/ 0 h 167544"/>
                <a:gd name="connsiteX1" fmla="*/ 2007108 w 2007108"/>
                <a:gd name="connsiteY1" fmla="*/ 0 h 167544"/>
                <a:gd name="connsiteX2" fmla="*/ 2007108 w 2007108"/>
                <a:gd name="connsiteY2" fmla="*/ 167545 h 167544"/>
                <a:gd name="connsiteX3" fmla="*/ 47911 w 2007108"/>
                <a:gd name="connsiteY3" fmla="*/ 167545 h 167544"/>
                <a:gd name="connsiteX4" fmla="*/ 0 w 2007108"/>
                <a:gd name="connsiteY4" fmla="*/ 119634 h 167544"/>
                <a:gd name="connsiteX5" fmla="*/ 0 w 2007108"/>
                <a:gd name="connsiteY5" fmla="*/ 48006 h 167544"/>
                <a:gd name="connsiteX6" fmla="*/ 47911 w 2007108"/>
                <a:gd name="connsiteY6" fmla="*/ 0 h 167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108" h="167544">
                  <a:moveTo>
                    <a:pt x="47911" y="0"/>
                  </a:moveTo>
                  <a:lnTo>
                    <a:pt x="2007108" y="0"/>
                  </a:lnTo>
                  <a:lnTo>
                    <a:pt x="2007108" y="167545"/>
                  </a:lnTo>
                  <a:lnTo>
                    <a:pt x="47911" y="167545"/>
                  </a:lnTo>
                  <a:cubicBezTo>
                    <a:pt x="21431" y="167545"/>
                    <a:pt x="0" y="146018"/>
                    <a:pt x="0" y="119634"/>
                  </a:cubicBezTo>
                  <a:lnTo>
                    <a:pt x="0" y="48006"/>
                  </a:lnTo>
                  <a:cubicBezTo>
                    <a:pt x="0" y="21527"/>
                    <a:pt x="21527" y="0"/>
                    <a:pt x="47911" y="0"/>
                  </a:cubicBezTo>
                  <a:close/>
                </a:path>
              </a:pathLst>
            </a:custGeom>
            <a:gradFill>
              <a:gsLst>
                <a:gs pos="100000">
                  <a:schemeClr val="bg1">
                    <a:alpha val="35000"/>
                  </a:schemeClr>
                </a:gs>
                <a:gs pos="0">
                  <a:srgbClr val="2DB6AE">
                    <a:alpha val="29000"/>
                  </a:srgbClr>
                </a:gs>
              </a:gsLst>
              <a:lin ang="1800000" scaled="0"/>
            </a:gradFill>
            <a:ln w="9525" cap="flat">
              <a:noFill/>
              <a:prstDash val="solid"/>
              <a:miter/>
            </a:ln>
          </p:spPr>
          <p:txBody>
            <a:bodyPr rtlCol="0" anchor="ctr"/>
            <a:lstStyle/>
            <a:p>
              <a:endParaRPr lang="zh-CN" altLang="en-US" dirty="0"/>
            </a:p>
          </p:txBody>
        </p:sp>
        <p:sp>
          <p:nvSpPr>
            <p:cNvPr id="152" name="图形 121">
              <a:extLst>
                <a:ext uri="{FF2B5EF4-FFF2-40B4-BE49-F238E27FC236}">
                  <a16:creationId xmlns:a16="http://schemas.microsoft.com/office/drawing/2014/main" id="{E48B73E4-FB16-005C-D5C8-5933ECE3A2AE}"/>
                </a:ext>
              </a:extLst>
            </p:cNvPr>
            <p:cNvSpPr/>
            <p:nvPr/>
          </p:nvSpPr>
          <p:spPr>
            <a:xfrm>
              <a:off x="3783031" y="5369938"/>
              <a:ext cx="279470" cy="233201"/>
            </a:xfrm>
            <a:custGeom>
              <a:avLst/>
              <a:gdLst>
                <a:gd name="connsiteX0" fmla="*/ 152876 w 200786"/>
                <a:gd name="connsiteY0" fmla="*/ 0 h 167544"/>
                <a:gd name="connsiteX1" fmla="*/ 200787 w 200786"/>
                <a:gd name="connsiteY1" fmla="*/ 47911 h 167544"/>
                <a:gd name="connsiteX2" fmla="*/ 200787 w 200786"/>
                <a:gd name="connsiteY2" fmla="*/ 119634 h 167544"/>
                <a:gd name="connsiteX3" fmla="*/ 152876 w 200786"/>
                <a:gd name="connsiteY3" fmla="*/ 167545 h 167544"/>
                <a:gd name="connsiteX4" fmla="*/ 47911 w 200786"/>
                <a:gd name="connsiteY4" fmla="*/ 167545 h 167544"/>
                <a:gd name="connsiteX5" fmla="*/ 0 w 200786"/>
                <a:gd name="connsiteY5" fmla="*/ 119634 h 167544"/>
                <a:gd name="connsiteX6" fmla="*/ 0 w 200786"/>
                <a:gd name="connsiteY6" fmla="*/ 47911 h 167544"/>
                <a:gd name="connsiteX7" fmla="*/ 47911 w 200786"/>
                <a:gd name="connsiteY7" fmla="*/ 0 h 167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786" h="167544">
                  <a:moveTo>
                    <a:pt x="152876" y="0"/>
                  </a:moveTo>
                  <a:cubicBezTo>
                    <a:pt x="179337" y="0"/>
                    <a:pt x="200787" y="21450"/>
                    <a:pt x="200787" y="47911"/>
                  </a:cubicBezTo>
                  <a:lnTo>
                    <a:pt x="200787" y="119634"/>
                  </a:lnTo>
                  <a:cubicBezTo>
                    <a:pt x="200787" y="146094"/>
                    <a:pt x="179337" y="167545"/>
                    <a:pt x="152876" y="167545"/>
                  </a:cubicBezTo>
                  <a:lnTo>
                    <a:pt x="47911" y="167545"/>
                  </a:lnTo>
                  <a:cubicBezTo>
                    <a:pt x="21450" y="167545"/>
                    <a:pt x="0" y="146094"/>
                    <a:pt x="0" y="119634"/>
                  </a:cubicBezTo>
                  <a:lnTo>
                    <a:pt x="0" y="47911"/>
                  </a:lnTo>
                  <a:cubicBezTo>
                    <a:pt x="0" y="21450"/>
                    <a:pt x="21450" y="0"/>
                    <a:pt x="47911" y="0"/>
                  </a:cubicBezTo>
                  <a:close/>
                </a:path>
              </a:pathLst>
            </a:custGeom>
            <a:gradFill>
              <a:gsLst>
                <a:gs pos="100000">
                  <a:srgbClr val="2DB6AE"/>
                </a:gs>
                <a:gs pos="0">
                  <a:srgbClr val="11A78E"/>
                </a:gs>
              </a:gsLst>
              <a:lin ang="1800000" scaled="0"/>
            </a:gradFill>
            <a:ln w="9525" cap="flat">
              <a:noFill/>
              <a:prstDash val="solid"/>
              <a:miter/>
            </a:ln>
          </p:spPr>
          <p:txBody>
            <a:bodyPr rtlCol="0" anchor="ctr"/>
            <a:lstStyle/>
            <a:p>
              <a:endParaRPr lang="zh-CN" altLang="en-US"/>
            </a:p>
          </p:txBody>
        </p:sp>
        <p:sp>
          <p:nvSpPr>
            <p:cNvPr id="153" name="文本框 152">
              <a:extLst>
                <a:ext uri="{FF2B5EF4-FFF2-40B4-BE49-F238E27FC236}">
                  <a16:creationId xmlns:a16="http://schemas.microsoft.com/office/drawing/2014/main" id="{BE4ABE3D-29AF-800A-5100-85EA130E89EB}"/>
                </a:ext>
              </a:extLst>
            </p:cNvPr>
            <p:cNvSpPr txBox="1"/>
            <p:nvPr/>
          </p:nvSpPr>
          <p:spPr>
            <a:xfrm>
              <a:off x="4042901" y="5369938"/>
              <a:ext cx="697627" cy="246221"/>
            </a:xfrm>
            <a:prstGeom prst="rect">
              <a:avLst/>
            </a:prstGeom>
            <a:noFill/>
          </p:spPr>
          <p:txBody>
            <a:bodyPr wrap="none" rtlCol="0">
              <a:spAutoFit/>
            </a:bodyPr>
            <a:lstStyle/>
            <a:p>
              <a:r>
                <a:rPr lang="zh-CN" altLang="en-US" sz="1000" b="1" dirty="0">
                  <a:solidFill>
                    <a:srgbClr val="2DB6AE"/>
                  </a:solidFill>
                  <a:latin typeface="微软雅黑" panose="020B0503020204020204" pitchFamily="34" charset="-122"/>
                  <a:ea typeface="微软雅黑" panose="020B0503020204020204" pitchFamily="34" charset="-122"/>
                </a:rPr>
                <a:t>逾期还款</a:t>
              </a:r>
            </a:p>
          </p:txBody>
        </p:sp>
        <p:pic>
          <p:nvPicPr>
            <p:cNvPr id="156" name="图形 155">
              <a:extLst>
                <a:ext uri="{FF2B5EF4-FFF2-40B4-BE49-F238E27FC236}">
                  <a16:creationId xmlns:a16="http://schemas.microsoft.com/office/drawing/2014/main" id="{DFE5828C-907C-4643-1784-B264B9EDC3C9}"/>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845390" y="5430456"/>
              <a:ext cx="149552" cy="112164"/>
            </a:xfrm>
            <a:prstGeom prst="rect">
              <a:avLst/>
            </a:prstGeom>
          </p:spPr>
        </p:pic>
        <p:sp>
          <p:nvSpPr>
            <p:cNvPr id="157" name="文本框 156">
              <a:extLst>
                <a:ext uri="{FF2B5EF4-FFF2-40B4-BE49-F238E27FC236}">
                  <a16:creationId xmlns:a16="http://schemas.microsoft.com/office/drawing/2014/main" id="{CCB29DE6-80BD-24A3-07ED-12416AF62239}"/>
                </a:ext>
              </a:extLst>
            </p:cNvPr>
            <p:cNvSpPr txBox="1"/>
            <p:nvPr/>
          </p:nvSpPr>
          <p:spPr>
            <a:xfrm>
              <a:off x="3712670" y="5666802"/>
              <a:ext cx="2822695" cy="1527534"/>
            </a:xfrm>
            <a:prstGeom prst="rect">
              <a:avLst/>
            </a:prstGeom>
            <a:noFill/>
          </p:spPr>
          <p:txBody>
            <a:bodyPr wrap="square" rtlCol="0">
              <a:spAutoFit/>
            </a:bodyPr>
            <a:lstStyle/>
            <a:p>
              <a:pPr>
                <a:lnSpc>
                  <a:spcPct val="150000"/>
                </a:lnSpc>
              </a:pPr>
              <a:r>
                <a:rPr lang="zh-CN" altLang="en-US" sz="700" dirty="0">
                  <a:latin typeface="微软雅黑" panose="020B0503020204020204" pitchFamily="34" charset="-122"/>
                  <a:ea typeface="微软雅黑" panose="020B0503020204020204" pitchFamily="34" charset="-122"/>
                </a:rPr>
                <a:t>        若您未按合同约定期限足额归还本息的，将被视作贷款逾期，还将对逾期本金计收罚息，罚息利率为本合同借款利率的</a:t>
              </a:r>
              <a:r>
                <a:rPr lang="en-US" altLang="zh-CN" sz="700" dirty="0">
                  <a:latin typeface="微软雅黑" panose="020B0503020204020204" pitchFamily="34" charset="-122"/>
                  <a:ea typeface="微软雅黑" panose="020B0503020204020204" pitchFamily="34" charset="-122"/>
                </a:rPr>
                <a:t>130%</a:t>
              </a:r>
              <a:r>
                <a:rPr lang="zh-CN" altLang="en-US" sz="700" dirty="0">
                  <a:latin typeface="微软雅黑" panose="020B0503020204020204" pitchFamily="34" charset="-122"/>
                  <a:ea typeface="微软雅黑" panose="020B0503020204020204" pitchFamily="34" charset="-122"/>
                </a:rPr>
                <a:t>。</a:t>
              </a:r>
            </a:p>
            <a:p>
              <a:pPr>
                <a:lnSpc>
                  <a:spcPct val="150000"/>
                </a:lnSpc>
              </a:pPr>
              <a:r>
                <a:rPr lang="zh-CN" altLang="en-US" sz="700" dirty="0">
                  <a:latin typeface="微软雅黑" panose="020B0503020204020204" pitchFamily="34" charset="-122"/>
                  <a:ea typeface="微软雅黑" panose="020B0503020204020204" pitchFamily="34" charset="-122"/>
                </a:rPr>
                <a:t>        贷款逾期后，您应及时登录学生在线系统或第三方代理结算机构终端查询应还本息，并及时按照借款合同等约定的还款方式足额还款。</a:t>
              </a:r>
            </a:p>
            <a:p>
              <a:pPr>
                <a:lnSpc>
                  <a:spcPct val="150000"/>
                </a:lnSpc>
              </a:pPr>
              <a:r>
                <a:rPr lang="zh-CN" altLang="en-US" sz="700" dirty="0">
                  <a:latin typeface="微软雅黑" panose="020B0503020204020204" pitchFamily="34" charset="-122"/>
                  <a:ea typeface="微软雅黑" panose="020B0503020204020204" pitchFamily="34" charset="-122"/>
                </a:rPr>
                <a:t>        按照国家</a:t>
              </a:r>
              <a:r>
                <a:rPr lang="en-US" altLang="zh-CN" sz="700" dirty="0">
                  <a:latin typeface="微软雅黑" panose="020B0503020204020204" pitchFamily="34" charset="-122"/>
                  <a:ea typeface="微软雅黑" panose="020B0503020204020204" pitchFamily="34" charset="-122"/>
                </a:rPr>
                <a:t>《</a:t>
              </a:r>
              <a:r>
                <a:rPr lang="zh-CN" altLang="en-US" sz="700" dirty="0">
                  <a:latin typeface="微软雅黑" panose="020B0503020204020204" pitchFamily="34" charset="-122"/>
                  <a:ea typeface="微软雅黑" panose="020B0503020204020204" pitchFamily="34" charset="-122"/>
                </a:rPr>
                <a:t>征信业管理条例</a:t>
              </a:r>
              <a:r>
                <a:rPr lang="en-US" altLang="zh-CN" sz="700" dirty="0">
                  <a:latin typeface="微软雅黑" panose="020B0503020204020204" pitchFamily="34" charset="-122"/>
                  <a:ea typeface="微软雅黑" panose="020B0503020204020204" pitchFamily="34" charset="-122"/>
                </a:rPr>
                <a:t>》</a:t>
              </a:r>
              <a:r>
                <a:rPr lang="zh-CN" altLang="en-US" sz="700" dirty="0">
                  <a:latin typeface="微软雅黑" panose="020B0503020204020204" pitchFamily="34" charset="-122"/>
                  <a:ea typeface="微软雅黑" panose="020B0503020204020204" pitchFamily="34" charset="-122"/>
                </a:rPr>
                <a:t>的有关规定，逾期贷款造成的不良记录将保留至不良行为或者事件终止之日起</a:t>
              </a:r>
              <a:r>
                <a:rPr lang="en-US" altLang="zh-CN" sz="700" dirty="0">
                  <a:latin typeface="微软雅黑" panose="020B0503020204020204" pitchFamily="34" charset="-122"/>
                  <a:ea typeface="微软雅黑" panose="020B0503020204020204" pitchFamily="34" charset="-122"/>
                </a:rPr>
                <a:t>5</a:t>
              </a:r>
              <a:r>
                <a:rPr lang="zh-CN" altLang="en-US" sz="700" dirty="0">
                  <a:latin typeface="微软雅黑" panose="020B0503020204020204" pitchFamily="34" charset="-122"/>
                  <a:ea typeface="微软雅黑" panose="020B0503020204020204" pitchFamily="34" charset="-122"/>
                </a:rPr>
                <a:t>年。为了今后顺利的就业、出国、消费、办理信用卡、申请房贷、车贷等，请尽快偿还逾期贷款。</a:t>
              </a:r>
            </a:p>
          </p:txBody>
        </p:sp>
      </p:grpSp>
      <p:pic>
        <p:nvPicPr>
          <p:cNvPr id="161" name="图形 160">
            <a:extLst>
              <a:ext uri="{FF2B5EF4-FFF2-40B4-BE49-F238E27FC236}">
                <a16:creationId xmlns:a16="http://schemas.microsoft.com/office/drawing/2014/main" id="{0970B792-1FF3-C61F-D3C6-9EEC25B77571}"/>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134702" y="1744906"/>
            <a:ext cx="1150596" cy="1150596"/>
          </a:xfrm>
          <a:prstGeom prst="rect">
            <a:avLst/>
          </a:prstGeom>
        </p:spPr>
      </p:pic>
      <p:sp>
        <p:nvSpPr>
          <p:cNvPr id="162" name="文本框 161">
            <a:extLst>
              <a:ext uri="{FF2B5EF4-FFF2-40B4-BE49-F238E27FC236}">
                <a16:creationId xmlns:a16="http://schemas.microsoft.com/office/drawing/2014/main" id="{10260ECA-9C14-92FA-9559-D3D7C0D278E6}"/>
              </a:ext>
            </a:extLst>
          </p:cNvPr>
          <p:cNvSpPr txBox="1"/>
          <p:nvPr/>
        </p:nvSpPr>
        <p:spPr>
          <a:xfrm>
            <a:off x="979167" y="3160286"/>
            <a:ext cx="1444144" cy="275588"/>
          </a:xfrm>
          <a:prstGeom prst="rect">
            <a:avLst/>
          </a:prstGeom>
          <a:noFill/>
        </p:spPr>
        <p:txBody>
          <a:bodyPr wrap="square" rtlCol="0">
            <a:spAutoFit/>
          </a:bodyPr>
          <a:lstStyle/>
          <a:p>
            <a:pPr algn="ctr">
              <a:lnSpc>
                <a:spcPct val="150000"/>
              </a:lnSpc>
            </a:pPr>
            <a:r>
              <a:rPr lang="zh-CN" altLang="en-US" sz="900" dirty="0">
                <a:latin typeface="微软雅黑" panose="020B0503020204020204" pitchFamily="34" charset="-122"/>
                <a:ea typeface="微软雅黑" panose="020B0503020204020204" pitchFamily="34" charset="-122"/>
              </a:rPr>
              <a:t>国家开发银行服务热线</a:t>
            </a:r>
          </a:p>
        </p:txBody>
      </p:sp>
      <p:pic>
        <p:nvPicPr>
          <p:cNvPr id="164" name="图形 163">
            <a:extLst>
              <a:ext uri="{FF2B5EF4-FFF2-40B4-BE49-F238E27FC236}">
                <a16:creationId xmlns:a16="http://schemas.microsoft.com/office/drawing/2014/main" id="{9FCFEA81-9A0D-26BF-ECD2-3F2F71821618}"/>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826422" y="3468250"/>
            <a:ext cx="1625082" cy="375019"/>
          </a:xfrm>
          <a:prstGeom prst="rect">
            <a:avLst/>
          </a:prstGeom>
        </p:spPr>
      </p:pic>
      <p:sp>
        <p:nvSpPr>
          <p:cNvPr id="165" name="文本框 164">
            <a:extLst>
              <a:ext uri="{FF2B5EF4-FFF2-40B4-BE49-F238E27FC236}">
                <a16:creationId xmlns:a16="http://schemas.microsoft.com/office/drawing/2014/main" id="{5EEBDE77-46DB-693C-6355-87C885114DA1}"/>
              </a:ext>
            </a:extLst>
          </p:cNvPr>
          <p:cNvSpPr txBox="1"/>
          <p:nvPr/>
        </p:nvSpPr>
        <p:spPr>
          <a:xfrm>
            <a:off x="1078261" y="4050662"/>
            <a:ext cx="1263479" cy="275588"/>
          </a:xfrm>
          <a:prstGeom prst="rect">
            <a:avLst/>
          </a:prstGeom>
          <a:noFill/>
        </p:spPr>
        <p:txBody>
          <a:bodyPr wrap="square" rtlCol="0">
            <a:spAutoFit/>
          </a:bodyPr>
          <a:lstStyle/>
          <a:p>
            <a:pPr algn="ctr">
              <a:lnSpc>
                <a:spcPct val="150000"/>
              </a:lnSpc>
            </a:pPr>
            <a:r>
              <a:rPr lang="zh-CN" altLang="en-US" sz="900" dirty="0">
                <a:latin typeface="微软雅黑" panose="020B0503020204020204" pitchFamily="34" charset="-122"/>
                <a:ea typeface="微软雅黑" panose="020B0503020204020204" pitchFamily="34" charset="-122"/>
              </a:rPr>
              <a:t>学生在线系统</a:t>
            </a:r>
          </a:p>
        </p:txBody>
      </p:sp>
      <p:pic>
        <p:nvPicPr>
          <p:cNvPr id="167" name="图形 166">
            <a:extLst>
              <a:ext uri="{FF2B5EF4-FFF2-40B4-BE49-F238E27FC236}">
                <a16:creationId xmlns:a16="http://schemas.microsoft.com/office/drawing/2014/main" id="{623D124D-8D96-4599-9A7D-76E863DADAAE}"/>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892878" y="4336873"/>
            <a:ext cx="1616723" cy="149236"/>
          </a:xfrm>
          <a:prstGeom prst="rect">
            <a:avLst/>
          </a:prstGeom>
        </p:spPr>
      </p:pic>
      <p:sp>
        <p:nvSpPr>
          <p:cNvPr id="168" name="文本框 167">
            <a:extLst>
              <a:ext uri="{FF2B5EF4-FFF2-40B4-BE49-F238E27FC236}">
                <a16:creationId xmlns:a16="http://schemas.microsoft.com/office/drawing/2014/main" id="{38643EF6-3579-285B-5794-94AA8575B12F}"/>
              </a:ext>
            </a:extLst>
          </p:cNvPr>
          <p:cNvSpPr txBox="1"/>
          <p:nvPr/>
        </p:nvSpPr>
        <p:spPr>
          <a:xfrm>
            <a:off x="1269631" y="5183465"/>
            <a:ext cx="1444144" cy="483337"/>
          </a:xfrm>
          <a:prstGeom prst="rect">
            <a:avLst/>
          </a:prstGeom>
          <a:noFill/>
        </p:spPr>
        <p:txBody>
          <a:bodyPr wrap="square" rtlCol="0">
            <a:spAutoFit/>
          </a:bodyPr>
          <a:lstStyle/>
          <a:p>
            <a:pPr>
              <a:lnSpc>
                <a:spcPct val="150000"/>
              </a:lnSpc>
            </a:pPr>
            <a:r>
              <a:rPr lang="zh-CN" altLang="en-US" sz="900" dirty="0">
                <a:latin typeface="微软雅黑" panose="020B0503020204020204" pitchFamily="34" charset="-122"/>
                <a:ea typeface="微软雅黑" panose="020B0503020204020204" pitchFamily="34" charset="-122"/>
              </a:rPr>
              <a:t>请扫描二维码，下载“国家助学贷款”</a:t>
            </a:r>
            <a:r>
              <a:rPr lang="en-US" altLang="zh-CN" sz="900" dirty="0">
                <a:latin typeface="微软雅黑" panose="020B0503020204020204" pitchFamily="34" charset="-122"/>
                <a:ea typeface="微软雅黑" panose="020B0503020204020204" pitchFamily="34" charset="-122"/>
              </a:rPr>
              <a:t>APP</a:t>
            </a:r>
            <a:endParaRPr lang="zh-CN" altLang="en-US" sz="900" dirty="0">
              <a:latin typeface="微软雅黑" panose="020B0503020204020204" pitchFamily="34" charset="-122"/>
              <a:ea typeface="微软雅黑" panose="020B0503020204020204" pitchFamily="34" charset="-122"/>
            </a:endParaRPr>
          </a:p>
        </p:txBody>
      </p:sp>
      <p:sp>
        <p:nvSpPr>
          <p:cNvPr id="169" name="文本框 168">
            <a:extLst>
              <a:ext uri="{FF2B5EF4-FFF2-40B4-BE49-F238E27FC236}">
                <a16:creationId xmlns:a16="http://schemas.microsoft.com/office/drawing/2014/main" id="{6DE190A3-7A9F-10C5-C691-C1B29013AB55}"/>
              </a:ext>
            </a:extLst>
          </p:cNvPr>
          <p:cNvSpPr txBox="1"/>
          <p:nvPr/>
        </p:nvSpPr>
        <p:spPr>
          <a:xfrm>
            <a:off x="1260795" y="5981151"/>
            <a:ext cx="1970789" cy="898836"/>
          </a:xfrm>
          <a:prstGeom prst="rect">
            <a:avLst/>
          </a:prstGeom>
          <a:noFill/>
        </p:spPr>
        <p:txBody>
          <a:bodyPr wrap="square" rtlCol="0">
            <a:spAutoFit/>
          </a:bodyPr>
          <a:lstStyle/>
          <a:p>
            <a:pPr>
              <a:lnSpc>
                <a:spcPct val="150000"/>
              </a:lnSpc>
            </a:pPr>
            <a:r>
              <a:rPr lang="zh-CN" altLang="en-US" sz="900" dirty="0">
                <a:latin typeface="微软雅黑" panose="020B0503020204020204" pitchFamily="34" charset="-122"/>
                <a:ea typeface="微软雅黑" panose="020B0503020204020204" pitchFamily="34" charset="-122"/>
              </a:rPr>
              <a:t>请微信搜索或扫描二维码关注国家开发银行公众号，搜索“金融助梦 青春砺彩”，可观看国家助学贷款受助学子成长成才系列微视频。</a:t>
            </a:r>
          </a:p>
        </p:txBody>
      </p:sp>
      <p:pic>
        <p:nvPicPr>
          <p:cNvPr id="173" name="图片 172">
            <a:extLst>
              <a:ext uri="{FF2B5EF4-FFF2-40B4-BE49-F238E27FC236}">
                <a16:creationId xmlns:a16="http://schemas.microsoft.com/office/drawing/2014/main" id="{ED8DB88C-AF1C-F715-ED96-EE2BEC39E64E}"/>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53546" y="6034430"/>
            <a:ext cx="817586" cy="817586"/>
          </a:xfrm>
          <a:prstGeom prst="rect">
            <a:avLst/>
          </a:prstGeom>
        </p:spPr>
      </p:pic>
      <p:pic>
        <p:nvPicPr>
          <p:cNvPr id="175" name="图片 174">
            <a:extLst>
              <a:ext uri="{FF2B5EF4-FFF2-40B4-BE49-F238E27FC236}">
                <a16:creationId xmlns:a16="http://schemas.microsoft.com/office/drawing/2014/main" id="{24A17705-B8D9-E59B-A32C-1F2844E2EFE6}"/>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315002" y="5053754"/>
            <a:ext cx="881460" cy="881460"/>
          </a:xfrm>
          <a:prstGeom prst="rect">
            <a:avLst/>
          </a:prstGeom>
        </p:spPr>
      </p:pic>
      <p:cxnSp>
        <p:nvCxnSpPr>
          <p:cNvPr id="178" name="直接连接符 177">
            <a:extLst>
              <a:ext uri="{FF2B5EF4-FFF2-40B4-BE49-F238E27FC236}">
                <a16:creationId xmlns:a16="http://schemas.microsoft.com/office/drawing/2014/main" id="{2C4499E1-EDD0-EAAD-1091-40AC770229FA}"/>
              </a:ext>
            </a:extLst>
          </p:cNvPr>
          <p:cNvCxnSpPr>
            <a:cxnSpLocks/>
          </p:cNvCxnSpPr>
          <p:nvPr/>
        </p:nvCxnSpPr>
        <p:spPr>
          <a:xfrm flipV="1">
            <a:off x="402836" y="5934684"/>
            <a:ext cx="2685804" cy="1800"/>
          </a:xfrm>
          <a:prstGeom prst="line">
            <a:avLst/>
          </a:prstGeom>
          <a:ln w="6350">
            <a:solidFill>
              <a:schemeClr val="accent5">
                <a:lumMod val="40000"/>
                <a:lumOff val="60000"/>
                <a:alpha val="76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5296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FF2FC"/>
        </a:solidFill>
        <a:effectLst/>
      </p:bgPr>
    </p:bg>
    <p:spTree>
      <p:nvGrpSpPr>
        <p:cNvPr id="1" name="">
          <a:extLst>
            <a:ext uri="{FF2B5EF4-FFF2-40B4-BE49-F238E27FC236}">
              <a16:creationId xmlns:a16="http://schemas.microsoft.com/office/drawing/2014/main" id="{F974A464-A537-EBFC-CEAB-86553B469175}"/>
            </a:ext>
          </a:extLst>
        </p:cNvPr>
        <p:cNvGrpSpPr/>
        <p:nvPr/>
      </p:nvGrpSpPr>
      <p:grpSpPr>
        <a:xfrm>
          <a:off x="0" y="0"/>
          <a:ext cx="0" cy="0"/>
          <a:chOff x="0" y="0"/>
          <a:chExt cx="0" cy="0"/>
        </a:xfrm>
      </p:grpSpPr>
      <p:sp>
        <p:nvSpPr>
          <p:cNvPr id="72" name="矩形: 圆角 71">
            <a:extLst>
              <a:ext uri="{FF2B5EF4-FFF2-40B4-BE49-F238E27FC236}">
                <a16:creationId xmlns:a16="http://schemas.microsoft.com/office/drawing/2014/main" id="{4A3F0A1E-5C39-E6B5-83EF-BCB44E6B6F84}"/>
              </a:ext>
            </a:extLst>
          </p:cNvPr>
          <p:cNvSpPr/>
          <p:nvPr/>
        </p:nvSpPr>
        <p:spPr>
          <a:xfrm>
            <a:off x="3589815" y="168851"/>
            <a:ext cx="3080028" cy="2118084"/>
          </a:xfrm>
          <a:prstGeom prst="roundRect">
            <a:avLst>
              <a:gd name="adj" fmla="val 81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nvGrpSpPr>
          <p:cNvPr id="26" name="组合 25">
            <a:extLst>
              <a:ext uri="{FF2B5EF4-FFF2-40B4-BE49-F238E27FC236}">
                <a16:creationId xmlns:a16="http://schemas.microsoft.com/office/drawing/2014/main" id="{BEDF2011-1C85-20B3-92E2-C0344FF50CF2}"/>
              </a:ext>
            </a:extLst>
          </p:cNvPr>
          <p:cNvGrpSpPr/>
          <p:nvPr/>
        </p:nvGrpSpPr>
        <p:grpSpPr>
          <a:xfrm>
            <a:off x="170388" y="226762"/>
            <a:ext cx="3079626" cy="2171664"/>
            <a:chOff x="129169" y="150562"/>
            <a:chExt cx="3079626" cy="2171664"/>
          </a:xfrm>
        </p:grpSpPr>
        <p:sp>
          <p:nvSpPr>
            <p:cNvPr id="6" name="图形 3">
              <a:extLst>
                <a:ext uri="{FF2B5EF4-FFF2-40B4-BE49-F238E27FC236}">
                  <a16:creationId xmlns:a16="http://schemas.microsoft.com/office/drawing/2014/main" id="{DB93BFCC-9BC8-5F37-4950-B852B09CE98A}"/>
                </a:ext>
              </a:extLst>
            </p:cNvPr>
            <p:cNvSpPr/>
            <p:nvPr/>
          </p:nvSpPr>
          <p:spPr>
            <a:xfrm>
              <a:off x="238135" y="168850"/>
              <a:ext cx="2861694" cy="382143"/>
            </a:xfrm>
            <a:custGeom>
              <a:avLst/>
              <a:gdLst>
                <a:gd name="connsiteX0" fmla="*/ 1965692 w 2066389"/>
                <a:gd name="connsiteY0" fmla="*/ 0 h 256413"/>
                <a:gd name="connsiteX1" fmla="*/ 104031 w 2066389"/>
                <a:gd name="connsiteY1" fmla="*/ 0 h 256413"/>
                <a:gd name="connsiteX2" fmla="*/ 18 w 2066389"/>
                <a:gd name="connsiteY2" fmla="*/ 98870 h 256413"/>
                <a:gd name="connsiteX3" fmla="*/ 100697 w 2066389"/>
                <a:gd name="connsiteY3" fmla="*/ 201454 h 256413"/>
                <a:gd name="connsiteX4" fmla="*/ 1052054 w 2066389"/>
                <a:gd name="connsiteY4" fmla="*/ 201454 h 256413"/>
                <a:gd name="connsiteX5" fmla="*/ 1113300 w 2066389"/>
                <a:gd name="connsiteY5" fmla="*/ 240983 h 256413"/>
                <a:gd name="connsiteX6" fmla="*/ 1120253 w 2066389"/>
                <a:gd name="connsiteY6" fmla="*/ 256413 h 256413"/>
                <a:gd name="connsiteX7" fmla="*/ 1127206 w 2066389"/>
                <a:gd name="connsiteY7" fmla="*/ 240983 h 256413"/>
                <a:gd name="connsiteX8" fmla="*/ 1188452 w 2066389"/>
                <a:gd name="connsiteY8" fmla="*/ 201454 h 256413"/>
                <a:gd name="connsiteX9" fmla="*/ 1962358 w 2066389"/>
                <a:gd name="connsiteY9" fmla="*/ 201454 h 256413"/>
                <a:gd name="connsiteX10" fmla="*/ 2066371 w 2066389"/>
                <a:gd name="connsiteY10" fmla="*/ 102584 h 256413"/>
                <a:gd name="connsiteX11" fmla="*/ 1965692 w 2066389"/>
                <a:gd name="connsiteY11" fmla="*/ 0 h 25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389" h="256413">
                  <a:moveTo>
                    <a:pt x="1965692" y="0"/>
                  </a:moveTo>
                  <a:lnTo>
                    <a:pt x="104031" y="0"/>
                  </a:lnTo>
                  <a:cubicBezTo>
                    <a:pt x="48595" y="0"/>
                    <a:pt x="1065" y="43339"/>
                    <a:pt x="18" y="98870"/>
                  </a:cubicBezTo>
                  <a:cubicBezTo>
                    <a:pt x="-1030" y="155353"/>
                    <a:pt x="44499" y="201454"/>
                    <a:pt x="100697" y="201454"/>
                  </a:cubicBezTo>
                  <a:lnTo>
                    <a:pt x="1052054" y="201454"/>
                  </a:lnTo>
                  <a:cubicBezTo>
                    <a:pt x="1078438" y="201454"/>
                    <a:pt x="1102441" y="216884"/>
                    <a:pt x="1113300" y="240983"/>
                  </a:cubicBezTo>
                  <a:lnTo>
                    <a:pt x="1120253" y="256413"/>
                  </a:lnTo>
                  <a:lnTo>
                    <a:pt x="1127206" y="240983"/>
                  </a:lnTo>
                  <a:cubicBezTo>
                    <a:pt x="1138065" y="216884"/>
                    <a:pt x="1162068" y="201454"/>
                    <a:pt x="1188452" y="201454"/>
                  </a:cubicBezTo>
                  <a:lnTo>
                    <a:pt x="1962358" y="201454"/>
                  </a:lnTo>
                  <a:cubicBezTo>
                    <a:pt x="2017794" y="201454"/>
                    <a:pt x="2065419" y="158115"/>
                    <a:pt x="2066371" y="102584"/>
                  </a:cubicBezTo>
                  <a:cubicBezTo>
                    <a:pt x="2067419" y="46101"/>
                    <a:pt x="2021985" y="0"/>
                    <a:pt x="1965692" y="0"/>
                  </a:cubicBezTo>
                  <a:close/>
                </a:path>
              </a:pathLst>
            </a:custGeom>
            <a:solidFill>
              <a:srgbClr val="F5A33B"/>
            </a:solidFill>
            <a:ln w="9525" cap="flat">
              <a:noFill/>
              <a:prstDash val="solid"/>
              <a:miter/>
            </a:ln>
          </p:spPr>
          <p:txBody>
            <a:bodyPr rtlCol="0" anchor="ctr"/>
            <a:lstStyle/>
            <a:p>
              <a:endParaRPr lang="zh-CN" altLang="en-US"/>
            </a:p>
          </p:txBody>
        </p:sp>
        <p:sp>
          <p:nvSpPr>
            <p:cNvPr id="8" name="文本框 7">
              <a:extLst>
                <a:ext uri="{FF2B5EF4-FFF2-40B4-BE49-F238E27FC236}">
                  <a16:creationId xmlns:a16="http://schemas.microsoft.com/office/drawing/2014/main" id="{85BF38AB-336D-C577-3273-073399D7DF5D}"/>
                </a:ext>
              </a:extLst>
            </p:cNvPr>
            <p:cNvSpPr txBox="1"/>
            <p:nvPr/>
          </p:nvSpPr>
          <p:spPr>
            <a:xfrm>
              <a:off x="347102" y="150562"/>
              <a:ext cx="2643761" cy="295978"/>
            </a:xfrm>
            <a:prstGeom prst="rect">
              <a:avLst/>
            </a:prstGeom>
            <a:noFill/>
          </p:spPr>
          <p:txBody>
            <a:bodyPr wrap="square">
              <a:spAutoFit/>
            </a:bodyPr>
            <a:lstStyle/>
            <a:p>
              <a:pPr algn="ctr">
                <a:lnSpc>
                  <a:spcPct val="150000"/>
                </a:lnSpc>
              </a:pPr>
              <a:r>
                <a:rPr lang="zh-CN" altLang="en-US" sz="1000" dirty="0">
                  <a:solidFill>
                    <a:schemeClr val="bg1"/>
                  </a:solidFill>
                  <a:latin typeface="微软雅黑" panose="020B0503020204020204" pitchFamily="34" charset="-122"/>
                  <a:ea typeface="微软雅黑" panose="020B0503020204020204" pitchFamily="34" charset="-122"/>
                </a:rPr>
                <a:t>国家开发银行承办的生源地信用助学贷款</a:t>
              </a:r>
            </a:p>
          </p:txBody>
        </p:sp>
        <p:pic>
          <p:nvPicPr>
            <p:cNvPr id="11" name="图形 10">
              <a:extLst>
                <a:ext uri="{FF2B5EF4-FFF2-40B4-BE49-F238E27FC236}">
                  <a16:creationId xmlns:a16="http://schemas.microsoft.com/office/drawing/2014/main" id="{383AAEE5-BB3E-C4E8-533C-EA05467F318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3686" y="927633"/>
              <a:ext cx="1410592" cy="326663"/>
            </a:xfrm>
            <a:prstGeom prst="rect">
              <a:avLst/>
            </a:prstGeom>
          </p:spPr>
        </p:pic>
        <p:sp>
          <p:nvSpPr>
            <p:cNvPr id="13" name="文本框 12">
              <a:extLst>
                <a:ext uri="{FF2B5EF4-FFF2-40B4-BE49-F238E27FC236}">
                  <a16:creationId xmlns:a16="http://schemas.microsoft.com/office/drawing/2014/main" id="{BDE46CE1-07A7-461E-5535-D715010DDD56}"/>
                </a:ext>
              </a:extLst>
            </p:cNvPr>
            <p:cNvSpPr txBox="1"/>
            <p:nvPr/>
          </p:nvSpPr>
          <p:spPr>
            <a:xfrm>
              <a:off x="946910" y="652045"/>
              <a:ext cx="1444144" cy="295978"/>
            </a:xfrm>
            <a:prstGeom prst="rect">
              <a:avLst/>
            </a:prstGeom>
            <a:noFill/>
          </p:spPr>
          <p:txBody>
            <a:bodyPr wrap="square" rtlCol="0">
              <a:spAutoFit/>
            </a:bodyPr>
            <a:lstStyle/>
            <a:p>
              <a:pPr algn="ctr">
                <a:lnSpc>
                  <a:spcPct val="150000"/>
                </a:lnSpc>
              </a:pPr>
              <a:r>
                <a:rPr lang="zh-CN" altLang="en-US" sz="1000" dirty="0">
                  <a:latin typeface="微软雅黑" panose="020B0503020204020204" pitchFamily="34" charset="-122"/>
                  <a:ea typeface="微软雅黑" panose="020B0503020204020204" pitchFamily="34" charset="-122"/>
                </a:rPr>
                <a:t>全国统一服务热线</a:t>
              </a:r>
            </a:p>
          </p:txBody>
        </p:sp>
        <p:sp>
          <p:nvSpPr>
            <p:cNvPr id="19" name="文本框 18">
              <a:extLst>
                <a:ext uri="{FF2B5EF4-FFF2-40B4-BE49-F238E27FC236}">
                  <a16:creationId xmlns:a16="http://schemas.microsoft.com/office/drawing/2014/main" id="{4DC31E70-7C09-70C0-2A94-0492100936F1}"/>
                </a:ext>
              </a:extLst>
            </p:cNvPr>
            <p:cNvSpPr txBox="1"/>
            <p:nvPr/>
          </p:nvSpPr>
          <p:spPr>
            <a:xfrm>
              <a:off x="129169" y="1314325"/>
              <a:ext cx="3079626" cy="757643"/>
            </a:xfrm>
            <a:prstGeom prst="rect">
              <a:avLst/>
            </a:prstGeom>
            <a:noFill/>
          </p:spPr>
          <p:txBody>
            <a:bodyPr wrap="square" rtlCol="0">
              <a:spAutoFit/>
            </a:bodyPr>
            <a:lstStyle/>
            <a:p>
              <a:pPr algn="ctr">
                <a:lnSpc>
                  <a:spcPct val="150000"/>
                </a:lnSpc>
              </a:pPr>
              <a:r>
                <a:rPr lang="zh-CN" altLang="en-US" sz="1000" dirty="0">
                  <a:latin typeface="微软雅黑" panose="020B0503020204020204" pitchFamily="34" charset="-122"/>
                  <a:ea typeface="微软雅黑" panose="020B0503020204020204" pitchFamily="34" charset="-122"/>
                </a:rPr>
                <a:t>咨询时间：周一至周五</a:t>
              </a:r>
              <a:r>
                <a:rPr lang="en-US" altLang="zh-CN" sz="1000" dirty="0">
                  <a:latin typeface="微软雅黑" panose="020B0503020204020204" pitchFamily="34" charset="-122"/>
                  <a:ea typeface="微软雅黑" panose="020B0503020204020204" pitchFamily="34" charset="-122"/>
                </a:rPr>
                <a:t>8:30</a:t>
              </a:r>
              <a:r>
                <a:rPr lang="zh-CN" altLang="en-US" sz="1000" dirty="0">
                  <a:latin typeface="微软雅黑" panose="020B0503020204020204" pitchFamily="34" charset="-122"/>
                  <a:ea typeface="微软雅黑" panose="020B0503020204020204" pitchFamily="34" charset="-122"/>
                </a:rPr>
                <a:t>至</a:t>
              </a:r>
              <a:r>
                <a:rPr lang="en-US" altLang="zh-CN" sz="1000" dirty="0">
                  <a:latin typeface="微软雅黑" panose="020B0503020204020204" pitchFamily="34" charset="-122"/>
                  <a:ea typeface="微软雅黑" panose="020B0503020204020204" pitchFamily="34" charset="-122"/>
                </a:rPr>
                <a:t>17:30</a:t>
              </a:r>
              <a:r>
                <a:rPr lang="zh-CN" altLang="en-US" sz="1000" dirty="0">
                  <a:latin typeface="微软雅黑" panose="020B0503020204020204" pitchFamily="34" charset="-122"/>
                  <a:ea typeface="微软雅黑" panose="020B0503020204020204" pitchFamily="34" charset="-122"/>
                </a:rPr>
                <a:t>，受理高峰期</a:t>
              </a:r>
            </a:p>
            <a:p>
              <a:pPr algn="ctr">
                <a:lnSpc>
                  <a:spcPct val="150000"/>
                </a:lnSpc>
              </a:pPr>
              <a:r>
                <a:rPr lang="zh-CN" altLang="en-US" sz="1000" dirty="0">
                  <a:latin typeface="微软雅黑" panose="020B0503020204020204" pitchFamily="34" charset="-122"/>
                  <a:ea typeface="微软雅黑" panose="020B0503020204020204" pitchFamily="34" charset="-122"/>
                </a:rPr>
                <a:t>（</a:t>
              </a:r>
              <a:r>
                <a:rPr lang="en-US" altLang="zh-CN" sz="1000" dirty="0">
                  <a:latin typeface="微软雅黑" panose="020B0503020204020204" pitchFamily="34" charset="-122"/>
                  <a:ea typeface="微软雅黑" panose="020B0503020204020204" pitchFamily="34" charset="-122"/>
                </a:rPr>
                <a:t>7</a:t>
              </a:r>
              <a:r>
                <a:rPr lang="zh-CN" altLang="en-US" sz="1000" dirty="0">
                  <a:latin typeface="微软雅黑" panose="020B0503020204020204" pitchFamily="34" charset="-122"/>
                  <a:ea typeface="微软雅黑" panose="020B0503020204020204" pitchFamily="34" charset="-122"/>
                </a:rPr>
                <a:t>月</a:t>
              </a:r>
              <a:r>
                <a:rPr lang="en-US" altLang="zh-CN" sz="1000" dirty="0">
                  <a:latin typeface="微软雅黑" panose="020B0503020204020204" pitchFamily="34" charset="-122"/>
                  <a:ea typeface="微软雅黑" panose="020B0503020204020204" pitchFamily="34" charset="-122"/>
                </a:rPr>
                <a:t>14</a:t>
              </a:r>
              <a:r>
                <a:rPr lang="zh-CN" altLang="en-US" sz="1000" dirty="0">
                  <a:latin typeface="微软雅黑" panose="020B0503020204020204" pitchFamily="34" charset="-122"/>
                  <a:ea typeface="微软雅黑" panose="020B0503020204020204" pitchFamily="34" charset="-122"/>
                </a:rPr>
                <a:t>日到</a:t>
              </a:r>
              <a:r>
                <a:rPr lang="en-US" altLang="zh-CN" sz="1000" dirty="0">
                  <a:latin typeface="微软雅黑" panose="020B0503020204020204" pitchFamily="34" charset="-122"/>
                  <a:ea typeface="微软雅黑" panose="020B0503020204020204" pitchFamily="34" charset="-122"/>
                </a:rPr>
                <a:t>9</a:t>
              </a:r>
              <a:r>
                <a:rPr lang="zh-CN" altLang="en-US" sz="1000" dirty="0">
                  <a:latin typeface="微软雅黑" panose="020B0503020204020204" pitchFamily="34" charset="-122"/>
                  <a:ea typeface="微软雅黑" panose="020B0503020204020204" pitchFamily="34" charset="-122"/>
                </a:rPr>
                <a:t>月</a:t>
              </a:r>
              <a:r>
                <a:rPr lang="en-US" altLang="zh-CN" sz="1000" dirty="0">
                  <a:latin typeface="微软雅黑" panose="020B0503020204020204" pitchFamily="34" charset="-122"/>
                  <a:ea typeface="微软雅黑" panose="020B0503020204020204" pitchFamily="34" charset="-122"/>
                </a:rPr>
                <a:t>12</a:t>
              </a:r>
              <a:r>
                <a:rPr lang="zh-CN" altLang="en-US" sz="1000" dirty="0">
                  <a:latin typeface="微软雅黑" panose="020B0503020204020204" pitchFamily="34" charset="-122"/>
                  <a:ea typeface="微软雅黑" panose="020B0503020204020204" pitchFamily="34" charset="-122"/>
                </a:rPr>
                <a:t>日）周一至周日</a:t>
              </a:r>
              <a:r>
                <a:rPr lang="en-US" altLang="zh-CN" sz="1000" dirty="0">
                  <a:latin typeface="微软雅黑" panose="020B0503020204020204" pitchFamily="34" charset="-122"/>
                  <a:ea typeface="微软雅黑" panose="020B0503020204020204" pitchFamily="34" charset="-122"/>
                </a:rPr>
                <a:t>8:30</a:t>
              </a:r>
              <a:r>
                <a:rPr lang="zh-CN" altLang="en-US" sz="1000" dirty="0">
                  <a:latin typeface="微软雅黑" panose="020B0503020204020204" pitchFamily="34" charset="-122"/>
                  <a:ea typeface="微软雅黑" panose="020B0503020204020204" pitchFamily="34" charset="-122"/>
                </a:rPr>
                <a:t>至</a:t>
              </a:r>
              <a:r>
                <a:rPr lang="en-US" altLang="zh-CN" sz="1000" dirty="0">
                  <a:latin typeface="微软雅黑" panose="020B0503020204020204" pitchFamily="34" charset="-122"/>
                  <a:ea typeface="微软雅黑" panose="020B0503020204020204" pitchFamily="34" charset="-122"/>
                </a:rPr>
                <a:t>17:30</a:t>
              </a:r>
            </a:p>
            <a:p>
              <a:pPr algn="ctr">
                <a:lnSpc>
                  <a:spcPct val="150000"/>
                </a:lnSpc>
              </a:pPr>
              <a:r>
                <a:rPr lang="zh-CN" altLang="en-US" sz="1000" dirty="0">
                  <a:latin typeface="微软雅黑" panose="020B0503020204020204" pitchFamily="34" charset="-122"/>
                  <a:ea typeface="微软雅黑" panose="020B0503020204020204" pitchFamily="34" charset="-122"/>
                </a:rPr>
                <a:t>其他时间提供智能客服服务</a:t>
              </a:r>
            </a:p>
          </p:txBody>
        </p:sp>
        <p:sp>
          <p:nvSpPr>
            <p:cNvPr id="25" name="文本框 24">
              <a:extLst>
                <a:ext uri="{FF2B5EF4-FFF2-40B4-BE49-F238E27FC236}">
                  <a16:creationId xmlns:a16="http://schemas.microsoft.com/office/drawing/2014/main" id="{CD90BB81-958E-D0F0-C844-176066C2FCF9}"/>
                </a:ext>
              </a:extLst>
            </p:cNvPr>
            <p:cNvSpPr txBox="1"/>
            <p:nvPr/>
          </p:nvSpPr>
          <p:spPr>
            <a:xfrm>
              <a:off x="129169" y="2026248"/>
              <a:ext cx="3079626" cy="295978"/>
            </a:xfrm>
            <a:prstGeom prst="rect">
              <a:avLst/>
            </a:prstGeom>
            <a:noFill/>
          </p:spPr>
          <p:txBody>
            <a:bodyPr wrap="square" rtlCol="0">
              <a:spAutoFit/>
            </a:bodyPr>
            <a:lstStyle/>
            <a:p>
              <a:pPr algn="ctr">
                <a:lnSpc>
                  <a:spcPct val="150000"/>
                </a:lnSpc>
              </a:pPr>
              <a:r>
                <a:rPr lang="zh-CN" altLang="en-US" sz="1000" dirty="0">
                  <a:latin typeface="微软雅黑" panose="020B0503020204020204" pitchFamily="34" charset="-122"/>
                  <a:ea typeface="微软雅黑" panose="020B0503020204020204" pitchFamily="34" charset="-122"/>
                </a:rPr>
                <a:t>学生在线系统：</a:t>
              </a:r>
              <a:r>
                <a:rPr lang="en-US" altLang="zh-CN" sz="1000" dirty="0">
                  <a:solidFill>
                    <a:srgbClr val="EC1840"/>
                  </a:solidFill>
                  <a:latin typeface="微软雅黑" panose="020B0503020204020204" pitchFamily="34" charset="-122"/>
                  <a:ea typeface="微软雅黑" panose="020B0503020204020204" pitchFamily="34" charset="-122"/>
                </a:rPr>
                <a:t>https://sls.cdb.com.cn</a:t>
              </a:r>
              <a:endParaRPr lang="zh-CN" altLang="en-US" sz="1000" dirty="0">
                <a:solidFill>
                  <a:srgbClr val="EC1840"/>
                </a:solidFill>
                <a:latin typeface="微软雅黑" panose="020B0503020204020204" pitchFamily="34" charset="-122"/>
                <a:ea typeface="微软雅黑" panose="020B0503020204020204" pitchFamily="34" charset="-122"/>
              </a:endParaRPr>
            </a:p>
          </p:txBody>
        </p:sp>
      </p:grpSp>
      <p:pic>
        <p:nvPicPr>
          <p:cNvPr id="27" name="图形 26">
            <a:extLst>
              <a:ext uri="{FF2B5EF4-FFF2-40B4-BE49-F238E27FC236}">
                <a16:creationId xmlns:a16="http://schemas.microsoft.com/office/drawing/2014/main" id="{AFF1B7C4-3F4B-71FC-8C3F-2690631B7B3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0931" y="2518923"/>
            <a:ext cx="3069083" cy="1076172"/>
          </a:xfrm>
          <a:prstGeom prst="rect">
            <a:avLst/>
          </a:prstGeom>
        </p:spPr>
      </p:pic>
      <p:sp>
        <p:nvSpPr>
          <p:cNvPr id="29" name="文本框 28">
            <a:extLst>
              <a:ext uri="{FF2B5EF4-FFF2-40B4-BE49-F238E27FC236}">
                <a16:creationId xmlns:a16="http://schemas.microsoft.com/office/drawing/2014/main" id="{D2F7BCAF-F2DF-FB2F-20CE-238FC91112DB}"/>
              </a:ext>
            </a:extLst>
          </p:cNvPr>
          <p:cNvSpPr txBox="1"/>
          <p:nvPr/>
        </p:nvSpPr>
        <p:spPr>
          <a:xfrm>
            <a:off x="540980" y="2603000"/>
            <a:ext cx="913439" cy="292388"/>
          </a:xfrm>
          <a:prstGeom prst="rect">
            <a:avLst/>
          </a:prstGeom>
          <a:noFill/>
        </p:spPr>
        <p:txBody>
          <a:bodyPr wrap="square" rtlCol="0">
            <a:spAutoFit/>
          </a:bodyPr>
          <a:lstStyle/>
          <a:p>
            <a:r>
              <a:rPr lang="zh-CN" altLang="en-US" sz="1300" b="1" dirty="0">
                <a:solidFill>
                  <a:schemeClr val="bg1"/>
                </a:solidFill>
                <a:latin typeface="微软雅黑" panose="020B0503020204020204" pitchFamily="34" charset="-122"/>
                <a:ea typeface="微软雅黑" panose="020B0503020204020204" pitchFamily="34" charset="-122"/>
              </a:rPr>
              <a:t>政策介绍</a:t>
            </a:r>
          </a:p>
        </p:txBody>
      </p:sp>
      <p:sp>
        <p:nvSpPr>
          <p:cNvPr id="67" name="矩形: 圆角 66">
            <a:extLst>
              <a:ext uri="{FF2B5EF4-FFF2-40B4-BE49-F238E27FC236}">
                <a16:creationId xmlns:a16="http://schemas.microsoft.com/office/drawing/2014/main" id="{AEE2BAAA-AC8B-5572-96FA-152CF1E9B193}"/>
              </a:ext>
            </a:extLst>
          </p:cNvPr>
          <p:cNvSpPr/>
          <p:nvPr/>
        </p:nvSpPr>
        <p:spPr>
          <a:xfrm>
            <a:off x="169986" y="2955265"/>
            <a:ext cx="3080028" cy="4290777"/>
          </a:xfrm>
          <a:prstGeom prst="roundRect">
            <a:avLst>
              <a:gd name="adj" fmla="val 81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 name="组合 33">
            <a:extLst>
              <a:ext uri="{FF2B5EF4-FFF2-40B4-BE49-F238E27FC236}">
                <a16:creationId xmlns:a16="http://schemas.microsoft.com/office/drawing/2014/main" id="{AC9F32DB-6165-84D0-0B61-51A5DA6C9E85}"/>
              </a:ext>
            </a:extLst>
          </p:cNvPr>
          <p:cNvGrpSpPr/>
          <p:nvPr/>
        </p:nvGrpSpPr>
        <p:grpSpPr>
          <a:xfrm>
            <a:off x="2457555" y="2855762"/>
            <a:ext cx="321557" cy="170252"/>
            <a:chOff x="6739731" y="3732212"/>
            <a:chExt cx="201739" cy="106813"/>
          </a:xfrm>
        </p:grpSpPr>
        <p:sp>
          <p:nvSpPr>
            <p:cNvPr id="35" name="任意多边形: 形状 34">
              <a:extLst>
                <a:ext uri="{FF2B5EF4-FFF2-40B4-BE49-F238E27FC236}">
                  <a16:creationId xmlns:a16="http://schemas.microsoft.com/office/drawing/2014/main" id="{986DBA20-7DCB-C32C-4E8B-E840737C6B98}"/>
                </a:ext>
              </a:extLst>
            </p:cNvPr>
            <p:cNvSpPr/>
            <p:nvPr/>
          </p:nvSpPr>
          <p:spPr>
            <a:xfrm>
              <a:off x="6739731" y="3794639"/>
              <a:ext cx="44386" cy="44386"/>
            </a:xfrm>
            <a:custGeom>
              <a:avLst/>
              <a:gdLst>
                <a:gd name="connsiteX0" fmla="*/ 44387 w 44386"/>
                <a:gd name="connsiteY0" fmla="*/ 22193 h 44386"/>
                <a:gd name="connsiteX1" fmla="*/ 22193 w 44386"/>
                <a:gd name="connsiteY1" fmla="*/ 44387 h 44386"/>
                <a:gd name="connsiteX2" fmla="*/ 0 w 44386"/>
                <a:gd name="connsiteY2" fmla="*/ 22193 h 44386"/>
                <a:gd name="connsiteX3" fmla="*/ 22193 w 44386"/>
                <a:gd name="connsiteY3" fmla="*/ 0 h 44386"/>
                <a:gd name="connsiteX4" fmla="*/ 44387 w 44386"/>
                <a:gd name="connsiteY4" fmla="*/ 22193 h 44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86" h="44386">
                  <a:moveTo>
                    <a:pt x="44387" y="22193"/>
                  </a:moveTo>
                  <a:cubicBezTo>
                    <a:pt x="44387" y="34450"/>
                    <a:pt x="34450" y="44387"/>
                    <a:pt x="22193" y="44387"/>
                  </a:cubicBezTo>
                  <a:cubicBezTo>
                    <a:pt x="9936" y="44387"/>
                    <a:pt x="0" y="34450"/>
                    <a:pt x="0" y="22193"/>
                  </a:cubicBezTo>
                  <a:cubicBezTo>
                    <a:pt x="0" y="9936"/>
                    <a:pt x="9936" y="0"/>
                    <a:pt x="22193" y="0"/>
                  </a:cubicBezTo>
                  <a:cubicBezTo>
                    <a:pt x="34450" y="0"/>
                    <a:pt x="44387" y="9936"/>
                    <a:pt x="44387" y="22193"/>
                  </a:cubicBezTo>
                  <a:close/>
                </a:path>
              </a:pathLst>
            </a:custGeom>
            <a:solidFill>
              <a:srgbClr val="009FD3"/>
            </a:solidFill>
            <a:ln w="9525" cap="flat">
              <a:noFill/>
              <a:prstDash val="solid"/>
              <a:miter/>
            </a:ln>
          </p:spPr>
          <p:txBody>
            <a:bodyPr rtlCol="0" anchor="ctr"/>
            <a:lstStyle/>
            <a:p>
              <a:endParaRPr lang="zh-CN" altLang="en-US"/>
            </a:p>
          </p:txBody>
        </p:sp>
        <p:sp>
          <p:nvSpPr>
            <p:cNvPr id="40" name="任意多边形: 形状 39">
              <a:extLst>
                <a:ext uri="{FF2B5EF4-FFF2-40B4-BE49-F238E27FC236}">
                  <a16:creationId xmlns:a16="http://schemas.microsoft.com/office/drawing/2014/main" id="{5FCF7427-2517-64CD-CF83-8E824B06B8BC}"/>
                </a:ext>
              </a:extLst>
            </p:cNvPr>
            <p:cNvSpPr/>
            <p:nvPr/>
          </p:nvSpPr>
          <p:spPr>
            <a:xfrm>
              <a:off x="6818407" y="3794639"/>
              <a:ext cx="44386" cy="44386"/>
            </a:xfrm>
            <a:custGeom>
              <a:avLst/>
              <a:gdLst>
                <a:gd name="connsiteX0" fmla="*/ 44387 w 44386"/>
                <a:gd name="connsiteY0" fmla="*/ 22193 h 44386"/>
                <a:gd name="connsiteX1" fmla="*/ 22193 w 44386"/>
                <a:gd name="connsiteY1" fmla="*/ 44387 h 44386"/>
                <a:gd name="connsiteX2" fmla="*/ 0 w 44386"/>
                <a:gd name="connsiteY2" fmla="*/ 22193 h 44386"/>
                <a:gd name="connsiteX3" fmla="*/ 22193 w 44386"/>
                <a:gd name="connsiteY3" fmla="*/ 0 h 44386"/>
                <a:gd name="connsiteX4" fmla="*/ 44387 w 44386"/>
                <a:gd name="connsiteY4" fmla="*/ 22193 h 44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86" h="44386">
                  <a:moveTo>
                    <a:pt x="44387" y="22193"/>
                  </a:moveTo>
                  <a:cubicBezTo>
                    <a:pt x="44387" y="34450"/>
                    <a:pt x="34450" y="44387"/>
                    <a:pt x="22193" y="44387"/>
                  </a:cubicBezTo>
                  <a:cubicBezTo>
                    <a:pt x="9936" y="44387"/>
                    <a:pt x="0" y="34450"/>
                    <a:pt x="0" y="22193"/>
                  </a:cubicBezTo>
                  <a:cubicBezTo>
                    <a:pt x="0" y="9936"/>
                    <a:pt x="9936" y="0"/>
                    <a:pt x="22193" y="0"/>
                  </a:cubicBezTo>
                  <a:cubicBezTo>
                    <a:pt x="34450" y="0"/>
                    <a:pt x="44387" y="9936"/>
                    <a:pt x="44387" y="22193"/>
                  </a:cubicBezTo>
                  <a:close/>
                </a:path>
              </a:pathLst>
            </a:custGeom>
            <a:solidFill>
              <a:srgbClr val="009FD3"/>
            </a:solidFill>
            <a:ln w="9525" cap="flat">
              <a:noFill/>
              <a:prstDash val="solid"/>
              <a:miter/>
            </a:ln>
          </p:spPr>
          <p:txBody>
            <a:bodyPr rtlCol="0" anchor="ctr"/>
            <a:lstStyle/>
            <a:p>
              <a:endParaRPr lang="zh-CN" altLang="en-US"/>
            </a:p>
          </p:txBody>
        </p:sp>
        <p:sp>
          <p:nvSpPr>
            <p:cNvPr id="41" name="任意多边形: 形状 40">
              <a:extLst>
                <a:ext uri="{FF2B5EF4-FFF2-40B4-BE49-F238E27FC236}">
                  <a16:creationId xmlns:a16="http://schemas.microsoft.com/office/drawing/2014/main" id="{C3C60ECB-B12D-E6E1-99E7-EA0141D2C26F}"/>
                </a:ext>
              </a:extLst>
            </p:cNvPr>
            <p:cNvSpPr/>
            <p:nvPr/>
          </p:nvSpPr>
          <p:spPr>
            <a:xfrm>
              <a:off x="6897084" y="3794639"/>
              <a:ext cx="44386" cy="44386"/>
            </a:xfrm>
            <a:custGeom>
              <a:avLst/>
              <a:gdLst>
                <a:gd name="connsiteX0" fmla="*/ 44387 w 44386"/>
                <a:gd name="connsiteY0" fmla="*/ 22193 h 44386"/>
                <a:gd name="connsiteX1" fmla="*/ 22193 w 44386"/>
                <a:gd name="connsiteY1" fmla="*/ 44387 h 44386"/>
                <a:gd name="connsiteX2" fmla="*/ 0 w 44386"/>
                <a:gd name="connsiteY2" fmla="*/ 22193 h 44386"/>
                <a:gd name="connsiteX3" fmla="*/ 22193 w 44386"/>
                <a:gd name="connsiteY3" fmla="*/ 0 h 44386"/>
                <a:gd name="connsiteX4" fmla="*/ 44387 w 44386"/>
                <a:gd name="connsiteY4" fmla="*/ 22193 h 44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86" h="44386">
                  <a:moveTo>
                    <a:pt x="44387" y="22193"/>
                  </a:moveTo>
                  <a:cubicBezTo>
                    <a:pt x="44387" y="34450"/>
                    <a:pt x="34450" y="44387"/>
                    <a:pt x="22193" y="44387"/>
                  </a:cubicBezTo>
                  <a:cubicBezTo>
                    <a:pt x="9936" y="44387"/>
                    <a:pt x="0" y="34450"/>
                    <a:pt x="0" y="22193"/>
                  </a:cubicBezTo>
                  <a:cubicBezTo>
                    <a:pt x="0" y="9936"/>
                    <a:pt x="9936" y="0"/>
                    <a:pt x="22193" y="0"/>
                  </a:cubicBezTo>
                  <a:cubicBezTo>
                    <a:pt x="34450" y="0"/>
                    <a:pt x="44387" y="9936"/>
                    <a:pt x="44387" y="22193"/>
                  </a:cubicBezTo>
                  <a:close/>
                </a:path>
              </a:pathLst>
            </a:custGeom>
            <a:solidFill>
              <a:srgbClr val="009FD3"/>
            </a:solidFill>
            <a:ln w="9525" cap="flat">
              <a:noFill/>
              <a:prstDash val="solid"/>
              <a:miter/>
            </a:ln>
          </p:spPr>
          <p:txBody>
            <a:bodyPr rtlCol="0" anchor="ctr"/>
            <a:lstStyle/>
            <a:p>
              <a:endParaRPr lang="zh-CN" altLang="en-US"/>
            </a:p>
          </p:txBody>
        </p:sp>
        <p:sp>
          <p:nvSpPr>
            <p:cNvPr id="74" name="任意多边形: 形状 73">
              <a:extLst>
                <a:ext uri="{FF2B5EF4-FFF2-40B4-BE49-F238E27FC236}">
                  <a16:creationId xmlns:a16="http://schemas.microsoft.com/office/drawing/2014/main" id="{58884E9C-5FF4-0D70-B000-40267CFA4786}"/>
                </a:ext>
              </a:extLst>
            </p:cNvPr>
            <p:cNvSpPr/>
            <p:nvPr/>
          </p:nvSpPr>
          <p:spPr>
            <a:xfrm>
              <a:off x="6744494" y="3732212"/>
              <a:ext cx="34099" cy="99250"/>
            </a:xfrm>
            <a:custGeom>
              <a:avLst/>
              <a:gdLst>
                <a:gd name="connsiteX0" fmla="*/ 17050 w 34099"/>
                <a:gd name="connsiteY0" fmla="*/ 0 h 99250"/>
                <a:gd name="connsiteX1" fmla="*/ 0 w 34099"/>
                <a:gd name="connsiteY1" fmla="*/ 17050 h 99250"/>
                <a:gd name="connsiteX2" fmla="*/ 0 w 34099"/>
                <a:gd name="connsiteY2" fmla="*/ 82201 h 99250"/>
                <a:gd name="connsiteX3" fmla="*/ 17050 w 34099"/>
                <a:gd name="connsiteY3" fmla="*/ 99251 h 99250"/>
                <a:gd name="connsiteX4" fmla="*/ 34100 w 34099"/>
                <a:gd name="connsiteY4" fmla="*/ 82201 h 99250"/>
                <a:gd name="connsiteX5" fmla="*/ 34100 w 34099"/>
                <a:gd name="connsiteY5" fmla="*/ 17050 h 99250"/>
                <a:gd name="connsiteX6" fmla="*/ 17050 w 34099"/>
                <a:gd name="connsiteY6" fmla="*/ 0 h 9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099" h="99250">
                  <a:moveTo>
                    <a:pt x="17050" y="0"/>
                  </a:moveTo>
                  <a:cubicBezTo>
                    <a:pt x="7620" y="0"/>
                    <a:pt x="0" y="7620"/>
                    <a:pt x="0" y="17050"/>
                  </a:cubicBezTo>
                  <a:lnTo>
                    <a:pt x="0" y="82201"/>
                  </a:lnTo>
                  <a:cubicBezTo>
                    <a:pt x="0" y="91631"/>
                    <a:pt x="7620" y="99251"/>
                    <a:pt x="17050" y="99251"/>
                  </a:cubicBezTo>
                  <a:cubicBezTo>
                    <a:pt x="26480" y="99251"/>
                    <a:pt x="34100" y="91631"/>
                    <a:pt x="34100" y="82201"/>
                  </a:cubicBezTo>
                  <a:lnTo>
                    <a:pt x="34100" y="17050"/>
                  </a:lnTo>
                  <a:cubicBezTo>
                    <a:pt x="34100" y="7620"/>
                    <a:pt x="26480" y="0"/>
                    <a:pt x="17050" y="0"/>
                  </a:cubicBezTo>
                  <a:close/>
                </a:path>
              </a:pathLst>
            </a:custGeom>
            <a:solidFill>
              <a:schemeClr val="accent4"/>
            </a:solidFill>
            <a:ln w="9525" cap="flat">
              <a:noFill/>
              <a:prstDash val="solid"/>
              <a:miter/>
            </a:ln>
          </p:spPr>
          <p:txBody>
            <a:bodyPr rtlCol="0" anchor="ctr"/>
            <a:lstStyle/>
            <a:p>
              <a:endParaRPr lang="zh-CN" altLang="en-US"/>
            </a:p>
          </p:txBody>
        </p:sp>
        <p:sp>
          <p:nvSpPr>
            <p:cNvPr id="75" name="任意多边形: 形状 74">
              <a:extLst>
                <a:ext uri="{FF2B5EF4-FFF2-40B4-BE49-F238E27FC236}">
                  <a16:creationId xmlns:a16="http://schemas.microsoft.com/office/drawing/2014/main" id="{79F7C2EA-D703-9902-0D8A-87F6F090E1E3}"/>
                </a:ext>
              </a:extLst>
            </p:cNvPr>
            <p:cNvSpPr/>
            <p:nvPr/>
          </p:nvSpPr>
          <p:spPr>
            <a:xfrm>
              <a:off x="6823075" y="3732212"/>
              <a:ext cx="34099" cy="99250"/>
            </a:xfrm>
            <a:custGeom>
              <a:avLst/>
              <a:gdLst>
                <a:gd name="connsiteX0" fmla="*/ 17050 w 34099"/>
                <a:gd name="connsiteY0" fmla="*/ 0 h 99250"/>
                <a:gd name="connsiteX1" fmla="*/ 0 w 34099"/>
                <a:gd name="connsiteY1" fmla="*/ 17050 h 99250"/>
                <a:gd name="connsiteX2" fmla="*/ 0 w 34099"/>
                <a:gd name="connsiteY2" fmla="*/ 82201 h 99250"/>
                <a:gd name="connsiteX3" fmla="*/ 17050 w 34099"/>
                <a:gd name="connsiteY3" fmla="*/ 99251 h 99250"/>
                <a:gd name="connsiteX4" fmla="*/ 34100 w 34099"/>
                <a:gd name="connsiteY4" fmla="*/ 82201 h 99250"/>
                <a:gd name="connsiteX5" fmla="*/ 34100 w 34099"/>
                <a:gd name="connsiteY5" fmla="*/ 17050 h 99250"/>
                <a:gd name="connsiteX6" fmla="*/ 17050 w 34099"/>
                <a:gd name="connsiteY6" fmla="*/ 0 h 9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099" h="99250">
                  <a:moveTo>
                    <a:pt x="17050" y="0"/>
                  </a:moveTo>
                  <a:cubicBezTo>
                    <a:pt x="7620" y="0"/>
                    <a:pt x="0" y="7620"/>
                    <a:pt x="0" y="17050"/>
                  </a:cubicBezTo>
                  <a:lnTo>
                    <a:pt x="0" y="82201"/>
                  </a:lnTo>
                  <a:cubicBezTo>
                    <a:pt x="0" y="91631"/>
                    <a:pt x="7620" y="99251"/>
                    <a:pt x="17050" y="99251"/>
                  </a:cubicBezTo>
                  <a:cubicBezTo>
                    <a:pt x="26479" y="99251"/>
                    <a:pt x="34100" y="91631"/>
                    <a:pt x="34100" y="82201"/>
                  </a:cubicBezTo>
                  <a:lnTo>
                    <a:pt x="34100" y="17050"/>
                  </a:lnTo>
                  <a:cubicBezTo>
                    <a:pt x="34100" y="7620"/>
                    <a:pt x="26479" y="0"/>
                    <a:pt x="17050" y="0"/>
                  </a:cubicBezTo>
                  <a:close/>
                </a:path>
              </a:pathLst>
            </a:custGeom>
            <a:solidFill>
              <a:schemeClr val="accent4"/>
            </a:solidFill>
            <a:ln w="9525" cap="flat">
              <a:noFill/>
              <a:prstDash val="solid"/>
              <a:miter/>
            </a:ln>
          </p:spPr>
          <p:txBody>
            <a:bodyPr rtlCol="0" anchor="ctr"/>
            <a:lstStyle/>
            <a:p>
              <a:endParaRPr lang="zh-CN" altLang="en-US"/>
            </a:p>
          </p:txBody>
        </p:sp>
        <p:sp>
          <p:nvSpPr>
            <p:cNvPr id="76" name="任意多边形: 形状 75">
              <a:extLst>
                <a:ext uri="{FF2B5EF4-FFF2-40B4-BE49-F238E27FC236}">
                  <a16:creationId xmlns:a16="http://schemas.microsoft.com/office/drawing/2014/main" id="{AF913AF1-7D5D-BF70-CE42-E85225E173E8}"/>
                </a:ext>
              </a:extLst>
            </p:cNvPr>
            <p:cNvSpPr/>
            <p:nvPr/>
          </p:nvSpPr>
          <p:spPr>
            <a:xfrm>
              <a:off x="6901751" y="3732212"/>
              <a:ext cx="34099" cy="99250"/>
            </a:xfrm>
            <a:custGeom>
              <a:avLst/>
              <a:gdLst>
                <a:gd name="connsiteX0" fmla="*/ 17050 w 34099"/>
                <a:gd name="connsiteY0" fmla="*/ 0 h 99250"/>
                <a:gd name="connsiteX1" fmla="*/ 0 w 34099"/>
                <a:gd name="connsiteY1" fmla="*/ 17050 h 99250"/>
                <a:gd name="connsiteX2" fmla="*/ 0 w 34099"/>
                <a:gd name="connsiteY2" fmla="*/ 82201 h 99250"/>
                <a:gd name="connsiteX3" fmla="*/ 17050 w 34099"/>
                <a:gd name="connsiteY3" fmla="*/ 99251 h 99250"/>
                <a:gd name="connsiteX4" fmla="*/ 34100 w 34099"/>
                <a:gd name="connsiteY4" fmla="*/ 82201 h 99250"/>
                <a:gd name="connsiteX5" fmla="*/ 34100 w 34099"/>
                <a:gd name="connsiteY5" fmla="*/ 17050 h 99250"/>
                <a:gd name="connsiteX6" fmla="*/ 17050 w 34099"/>
                <a:gd name="connsiteY6" fmla="*/ 0 h 9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099" h="99250">
                  <a:moveTo>
                    <a:pt x="17050" y="0"/>
                  </a:moveTo>
                  <a:cubicBezTo>
                    <a:pt x="7620" y="0"/>
                    <a:pt x="0" y="7620"/>
                    <a:pt x="0" y="17050"/>
                  </a:cubicBezTo>
                  <a:lnTo>
                    <a:pt x="0" y="82201"/>
                  </a:lnTo>
                  <a:cubicBezTo>
                    <a:pt x="0" y="91631"/>
                    <a:pt x="7620" y="99251"/>
                    <a:pt x="17050" y="99251"/>
                  </a:cubicBezTo>
                  <a:cubicBezTo>
                    <a:pt x="26480" y="99251"/>
                    <a:pt x="34100" y="91631"/>
                    <a:pt x="34100" y="82201"/>
                  </a:cubicBezTo>
                  <a:lnTo>
                    <a:pt x="34100" y="17050"/>
                  </a:lnTo>
                  <a:cubicBezTo>
                    <a:pt x="34100" y="7620"/>
                    <a:pt x="26480" y="0"/>
                    <a:pt x="17050" y="0"/>
                  </a:cubicBezTo>
                  <a:close/>
                </a:path>
              </a:pathLst>
            </a:custGeom>
            <a:solidFill>
              <a:schemeClr val="accent4"/>
            </a:solidFill>
            <a:ln w="9525" cap="flat">
              <a:noFill/>
              <a:prstDash val="solid"/>
              <a:miter/>
            </a:ln>
          </p:spPr>
          <p:txBody>
            <a:bodyPr rtlCol="0" anchor="ctr"/>
            <a:lstStyle/>
            <a:p>
              <a:endParaRPr lang="zh-CN" altLang="en-US"/>
            </a:p>
          </p:txBody>
        </p:sp>
      </p:grpSp>
      <p:pic>
        <p:nvPicPr>
          <p:cNvPr id="78" name="图形 77">
            <a:extLst>
              <a:ext uri="{FF2B5EF4-FFF2-40B4-BE49-F238E27FC236}">
                <a16:creationId xmlns:a16="http://schemas.microsoft.com/office/drawing/2014/main" id="{E6F9FADC-081C-B665-4C55-AC92989014C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54845" y="2659287"/>
            <a:ext cx="186135" cy="186135"/>
          </a:xfrm>
          <a:prstGeom prst="rect">
            <a:avLst/>
          </a:prstGeom>
        </p:spPr>
      </p:pic>
      <p:grpSp>
        <p:nvGrpSpPr>
          <p:cNvPr id="79" name="组合 78">
            <a:extLst>
              <a:ext uri="{FF2B5EF4-FFF2-40B4-BE49-F238E27FC236}">
                <a16:creationId xmlns:a16="http://schemas.microsoft.com/office/drawing/2014/main" id="{00159F7F-F87E-0C82-C299-EC973761B3EB}"/>
              </a:ext>
            </a:extLst>
          </p:cNvPr>
          <p:cNvGrpSpPr/>
          <p:nvPr/>
        </p:nvGrpSpPr>
        <p:grpSpPr>
          <a:xfrm>
            <a:off x="279354" y="3028178"/>
            <a:ext cx="2822695" cy="918109"/>
            <a:chOff x="7140307" y="4031606"/>
            <a:chExt cx="2822695" cy="918109"/>
          </a:xfrm>
        </p:grpSpPr>
        <p:grpSp>
          <p:nvGrpSpPr>
            <p:cNvPr id="80" name="组合 79">
              <a:extLst>
                <a:ext uri="{FF2B5EF4-FFF2-40B4-BE49-F238E27FC236}">
                  <a16:creationId xmlns:a16="http://schemas.microsoft.com/office/drawing/2014/main" id="{EC1D47C4-6943-C0F4-9EE2-54467BAE03A6}"/>
                </a:ext>
              </a:extLst>
            </p:cNvPr>
            <p:cNvGrpSpPr/>
            <p:nvPr/>
          </p:nvGrpSpPr>
          <p:grpSpPr>
            <a:xfrm>
              <a:off x="7140308" y="4049970"/>
              <a:ext cx="296876" cy="200055"/>
              <a:chOff x="7140308" y="4049970"/>
              <a:chExt cx="296876" cy="200055"/>
            </a:xfrm>
          </p:grpSpPr>
          <p:sp>
            <p:nvSpPr>
              <p:cNvPr id="83" name="图形 40">
                <a:extLst>
                  <a:ext uri="{FF2B5EF4-FFF2-40B4-BE49-F238E27FC236}">
                    <a16:creationId xmlns:a16="http://schemas.microsoft.com/office/drawing/2014/main" id="{A6960176-AD00-90E5-CD46-62E1B0CCFD79}"/>
                  </a:ext>
                </a:extLst>
              </p:cNvPr>
              <p:cNvSpPr/>
              <p:nvPr/>
            </p:nvSpPr>
            <p:spPr>
              <a:xfrm>
                <a:off x="7197695" y="4067174"/>
                <a:ext cx="195552" cy="165648"/>
              </a:xfrm>
              <a:custGeom>
                <a:avLst/>
                <a:gdLst>
                  <a:gd name="connsiteX0" fmla="*/ 121349 w 143255"/>
                  <a:gd name="connsiteY0" fmla="*/ 82582 h 121348"/>
                  <a:gd name="connsiteX1" fmla="*/ 121349 w 143255"/>
                  <a:gd name="connsiteY1" fmla="*/ 32957 h 121348"/>
                  <a:gd name="connsiteX2" fmla="*/ 88392 w 143255"/>
                  <a:gd name="connsiteY2" fmla="*/ 0 h 121348"/>
                  <a:gd name="connsiteX3" fmla="*/ 32957 w 143255"/>
                  <a:gd name="connsiteY3" fmla="*/ 0 h 121348"/>
                  <a:gd name="connsiteX4" fmla="*/ 0 w 143255"/>
                  <a:gd name="connsiteY4" fmla="*/ 32957 h 121348"/>
                  <a:gd name="connsiteX5" fmla="*/ 0 w 143255"/>
                  <a:gd name="connsiteY5" fmla="*/ 88392 h 121348"/>
                  <a:gd name="connsiteX6" fmla="*/ 32957 w 143255"/>
                  <a:gd name="connsiteY6" fmla="*/ 121349 h 121348"/>
                  <a:gd name="connsiteX7" fmla="*/ 143256 w 143255"/>
                  <a:gd name="connsiteY7" fmla="*/ 121349 h 121348"/>
                  <a:gd name="connsiteX8" fmla="*/ 130874 w 143255"/>
                  <a:gd name="connsiteY8" fmla="*/ 107633 h 121348"/>
                  <a:gd name="connsiteX9" fmla="*/ 121253 w 143255"/>
                  <a:gd name="connsiteY9" fmla="*/ 82677 h 12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5" h="121348">
                    <a:moveTo>
                      <a:pt x="121349" y="82582"/>
                    </a:moveTo>
                    <a:lnTo>
                      <a:pt x="121349" y="32957"/>
                    </a:lnTo>
                    <a:cubicBezTo>
                      <a:pt x="121349" y="14764"/>
                      <a:pt x="106585" y="0"/>
                      <a:pt x="88392" y="0"/>
                    </a:cubicBezTo>
                    <a:lnTo>
                      <a:pt x="32957" y="0"/>
                    </a:lnTo>
                    <a:cubicBezTo>
                      <a:pt x="14764" y="0"/>
                      <a:pt x="0" y="14764"/>
                      <a:pt x="0" y="32957"/>
                    </a:cubicBezTo>
                    <a:lnTo>
                      <a:pt x="0" y="88392"/>
                    </a:lnTo>
                    <a:cubicBezTo>
                      <a:pt x="0" y="106585"/>
                      <a:pt x="14764" y="121349"/>
                      <a:pt x="32957" y="121349"/>
                    </a:cubicBezTo>
                    <a:lnTo>
                      <a:pt x="143256" y="121349"/>
                    </a:lnTo>
                    <a:lnTo>
                      <a:pt x="130874" y="107633"/>
                    </a:lnTo>
                    <a:cubicBezTo>
                      <a:pt x="124682" y="100775"/>
                      <a:pt x="121253" y="91916"/>
                      <a:pt x="121253" y="82677"/>
                    </a:cubicBezTo>
                    <a:close/>
                  </a:path>
                </a:pathLst>
              </a:custGeom>
              <a:gradFill>
                <a:gsLst>
                  <a:gs pos="100000">
                    <a:srgbClr val="00A5DE"/>
                  </a:gs>
                  <a:gs pos="0">
                    <a:srgbClr val="00A566"/>
                  </a:gs>
                  <a:gs pos="64000">
                    <a:srgbClr val="49BCBD"/>
                  </a:gs>
                </a:gsLst>
                <a:lin ang="1800000" scaled="0"/>
              </a:gradFill>
              <a:ln w="9525" cap="flat">
                <a:noFill/>
                <a:prstDash val="solid"/>
                <a:miter/>
              </a:ln>
            </p:spPr>
            <p:txBody>
              <a:bodyPr rtlCol="0" anchor="ctr"/>
              <a:lstStyle/>
              <a:p>
                <a:endParaRPr lang="zh-CN" altLang="en-US"/>
              </a:p>
            </p:txBody>
          </p:sp>
          <p:sp>
            <p:nvSpPr>
              <p:cNvPr id="84" name="文本框 83">
                <a:extLst>
                  <a:ext uri="{FF2B5EF4-FFF2-40B4-BE49-F238E27FC236}">
                    <a16:creationId xmlns:a16="http://schemas.microsoft.com/office/drawing/2014/main" id="{1F0A8A03-7B2E-4F9D-F464-B4400BC034E6}"/>
                  </a:ext>
                </a:extLst>
              </p:cNvPr>
              <p:cNvSpPr txBox="1"/>
              <p:nvPr/>
            </p:nvSpPr>
            <p:spPr>
              <a:xfrm>
                <a:off x="7140308" y="4049970"/>
                <a:ext cx="296876" cy="200055"/>
              </a:xfrm>
              <a:prstGeom prst="rect">
                <a:avLst/>
              </a:prstGeom>
              <a:noFill/>
            </p:spPr>
            <p:txBody>
              <a:bodyPr wrap="none" rtlCol="0">
                <a:spAutoFit/>
              </a:bodyPr>
              <a:lstStyle/>
              <a:p>
                <a:r>
                  <a:rPr lang="en-US" altLang="zh-CN" sz="700" b="1" dirty="0">
                    <a:solidFill>
                      <a:schemeClr val="bg1"/>
                    </a:solidFill>
                    <a:latin typeface="微软雅黑" panose="020B0503020204020204" pitchFamily="34" charset="-122"/>
                    <a:ea typeface="微软雅黑" panose="020B0503020204020204" pitchFamily="34" charset="-122"/>
                  </a:rPr>
                  <a:t>01</a:t>
                </a:r>
                <a:endParaRPr lang="zh-CN" altLang="en-US" sz="700" b="1" dirty="0">
                  <a:solidFill>
                    <a:schemeClr val="bg1"/>
                  </a:solidFill>
                  <a:latin typeface="微软雅黑" panose="020B0503020204020204" pitchFamily="34" charset="-122"/>
                  <a:ea typeface="微软雅黑" panose="020B0503020204020204" pitchFamily="34" charset="-122"/>
                </a:endParaRPr>
              </a:p>
            </p:txBody>
          </p:sp>
        </p:grpSp>
        <p:sp>
          <p:nvSpPr>
            <p:cNvPr id="81" name="文本框 80">
              <a:extLst>
                <a:ext uri="{FF2B5EF4-FFF2-40B4-BE49-F238E27FC236}">
                  <a16:creationId xmlns:a16="http://schemas.microsoft.com/office/drawing/2014/main" id="{F6C8A129-47C7-9EFB-4863-CEF75B7431D1}"/>
                </a:ext>
              </a:extLst>
            </p:cNvPr>
            <p:cNvSpPr txBox="1"/>
            <p:nvPr/>
          </p:nvSpPr>
          <p:spPr>
            <a:xfrm>
              <a:off x="7369692" y="4031606"/>
              <a:ext cx="1851789" cy="246221"/>
            </a:xfrm>
            <a:prstGeom prst="rect">
              <a:avLst/>
            </a:prstGeom>
            <a:noFill/>
          </p:spPr>
          <p:txBody>
            <a:bodyPr wrap="none" rtlCol="0">
              <a:spAutoFit/>
            </a:bodyPr>
            <a:lstStyle/>
            <a:p>
              <a:r>
                <a:rPr lang="zh-CN" altLang="en-US" sz="1000" b="1" dirty="0">
                  <a:gradFill>
                    <a:gsLst>
                      <a:gs pos="100000">
                        <a:srgbClr val="00A5DE"/>
                      </a:gs>
                      <a:gs pos="0">
                        <a:srgbClr val="00A566"/>
                      </a:gs>
                      <a:gs pos="64000">
                        <a:srgbClr val="49BCBD"/>
                      </a:gs>
                    </a:gsLst>
                    <a:lin ang="0" scaled="0"/>
                  </a:gradFill>
                  <a:latin typeface="微软雅黑" panose="020B0503020204020204" pitchFamily="34" charset="-122"/>
                  <a:ea typeface="微软雅黑" panose="020B0503020204020204" pitchFamily="34" charset="-122"/>
                </a:rPr>
                <a:t>什么是生源地信用助学贷款？</a:t>
              </a:r>
            </a:p>
          </p:txBody>
        </p:sp>
        <p:sp>
          <p:nvSpPr>
            <p:cNvPr id="82" name="文本框 81">
              <a:extLst>
                <a:ext uri="{FF2B5EF4-FFF2-40B4-BE49-F238E27FC236}">
                  <a16:creationId xmlns:a16="http://schemas.microsoft.com/office/drawing/2014/main" id="{9F847A07-0189-E786-660E-FF932834D96F}"/>
                </a:ext>
              </a:extLst>
            </p:cNvPr>
            <p:cNvSpPr txBox="1"/>
            <p:nvPr/>
          </p:nvSpPr>
          <p:spPr>
            <a:xfrm>
              <a:off x="7140307" y="4230094"/>
              <a:ext cx="2822695" cy="719621"/>
            </a:xfrm>
            <a:prstGeom prst="rect">
              <a:avLst/>
            </a:prstGeom>
            <a:noFill/>
          </p:spPr>
          <p:txBody>
            <a:bodyPr wrap="square" rtlCol="0">
              <a:spAutoFit/>
            </a:bodyPr>
            <a:lstStyle/>
            <a:p>
              <a:pPr>
                <a:lnSpc>
                  <a:spcPct val="150000"/>
                </a:lnSpc>
              </a:pPr>
              <a:r>
                <a:rPr lang="zh-CN" altLang="en-US" sz="700" dirty="0">
                  <a:latin typeface="微软雅黑" panose="020B0503020204020204" pitchFamily="34" charset="-122"/>
                  <a:ea typeface="微软雅黑" panose="020B0503020204020204" pitchFamily="34" charset="-122"/>
                </a:rPr>
                <a:t>        生源地信用助学贷款是指国家开发银行等金融机构向符合条件的家庭经济困难的学生（含预科生）发放的、在学生入学前户籍所在县（市、区）办理的助学贷款。生源地贷款为信用贷款，学生和家长（或其他监护人等）为共同借款人， 共同承担还款责任。</a:t>
              </a:r>
            </a:p>
          </p:txBody>
        </p:sp>
      </p:grpSp>
      <p:grpSp>
        <p:nvGrpSpPr>
          <p:cNvPr id="85" name="组合 84">
            <a:extLst>
              <a:ext uri="{FF2B5EF4-FFF2-40B4-BE49-F238E27FC236}">
                <a16:creationId xmlns:a16="http://schemas.microsoft.com/office/drawing/2014/main" id="{E593D514-37D9-0B5D-B3F2-10DA87CB9986}"/>
              </a:ext>
            </a:extLst>
          </p:cNvPr>
          <p:cNvGrpSpPr/>
          <p:nvPr/>
        </p:nvGrpSpPr>
        <p:grpSpPr>
          <a:xfrm>
            <a:off x="279354" y="4018253"/>
            <a:ext cx="2822695" cy="1079691"/>
            <a:chOff x="7140307" y="4031606"/>
            <a:chExt cx="2822695" cy="1079691"/>
          </a:xfrm>
        </p:grpSpPr>
        <p:grpSp>
          <p:nvGrpSpPr>
            <p:cNvPr id="86" name="组合 85">
              <a:extLst>
                <a:ext uri="{FF2B5EF4-FFF2-40B4-BE49-F238E27FC236}">
                  <a16:creationId xmlns:a16="http://schemas.microsoft.com/office/drawing/2014/main" id="{80F2E7C4-8B26-D090-D469-B7A1538E9E8B}"/>
                </a:ext>
              </a:extLst>
            </p:cNvPr>
            <p:cNvGrpSpPr/>
            <p:nvPr/>
          </p:nvGrpSpPr>
          <p:grpSpPr>
            <a:xfrm>
              <a:off x="7140308" y="4049970"/>
              <a:ext cx="296876" cy="200055"/>
              <a:chOff x="7140308" y="4049970"/>
              <a:chExt cx="296876" cy="200055"/>
            </a:xfrm>
          </p:grpSpPr>
          <p:sp>
            <p:nvSpPr>
              <p:cNvPr id="89" name="图形 40">
                <a:extLst>
                  <a:ext uri="{FF2B5EF4-FFF2-40B4-BE49-F238E27FC236}">
                    <a16:creationId xmlns:a16="http://schemas.microsoft.com/office/drawing/2014/main" id="{309CDF5C-4319-766E-CA8E-1C0C830B1E5B}"/>
                  </a:ext>
                </a:extLst>
              </p:cNvPr>
              <p:cNvSpPr/>
              <p:nvPr/>
            </p:nvSpPr>
            <p:spPr>
              <a:xfrm>
                <a:off x="7197695" y="4067174"/>
                <a:ext cx="195552" cy="165648"/>
              </a:xfrm>
              <a:custGeom>
                <a:avLst/>
                <a:gdLst>
                  <a:gd name="connsiteX0" fmla="*/ 121349 w 143255"/>
                  <a:gd name="connsiteY0" fmla="*/ 82582 h 121348"/>
                  <a:gd name="connsiteX1" fmla="*/ 121349 w 143255"/>
                  <a:gd name="connsiteY1" fmla="*/ 32957 h 121348"/>
                  <a:gd name="connsiteX2" fmla="*/ 88392 w 143255"/>
                  <a:gd name="connsiteY2" fmla="*/ 0 h 121348"/>
                  <a:gd name="connsiteX3" fmla="*/ 32957 w 143255"/>
                  <a:gd name="connsiteY3" fmla="*/ 0 h 121348"/>
                  <a:gd name="connsiteX4" fmla="*/ 0 w 143255"/>
                  <a:gd name="connsiteY4" fmla="*/ 32957 h 121348"/>
                  <a:gd name="connsiteX5" fmla="*/ 0 w 143255"/>
                  <a:gd name="connsiteY5" fmla="*/ 88392 h 121348"/>
                  <a:gd name="connsiteX6" fmla="*/ 32957 w 143255"/>
                  <a:gd name="connsiteY6" fmla="*/ 121349 h 121348"/>
                  <a:gd name="connsiteX7" fmla="*/ 143256 w 143255"/>
                  <a:gd name="connsiteY7" fmla="*/ 121349 h 121348"/>
                  <a:gd name="connsiteX8" fmla="*/ 130874 w 143255"/>
                  <a:gd name="connsiteY8" fmla="*/ 107633 h 121348"/>
                  <a:gd name="connsiteX9" fmla="*/ 121253 w 143255"/>
                  <a:gd name="connsiteY9" fmla="*/ 82677 h 12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5" h="121348">
                    <a:moveTo>
                      <a:pt x="121349" y="82582"/>
                    </a:moveTo>
                    <a:lnTo>
                      <a:pt x="121349" y="32957"/>
                    </a:lnTo>
                    <a:cubicBezTo>
                      <a:pt x="121349" y="14764"/>
                      <a:pt x="106585" y="0"/>
                      <a:pt x="88392" y="0"/>
                    </a:cubicBezTo>
                    <a:lnTo>
                      <a:pt x="32957" y="0"/>
                    </a:lnTo>
                    <a:cubicBezTo>
                      <a:pt x="14764" y="0"/>
                      <a:pt x="0" y="14764"/>
                      <a:pt x="0" y="32957"/>
                    </a:cubicBezTo>
                    <a:lnTo>
                      <a:pt x="0" y="88392"/>
                    </a:lnTo>
                    <a:cubicBezTo>
                      <a:pt x="0" y="106585"/>
                      <a:pt x="14764" y="121349"/>
                      <a:pt x="32957" y="121349"/>
                    </a:cubicBezTo>
                    <a:lnTo>
                      <a:pt x="143256" y="121349"/>
                    </a:lnTo>
                    <a:lnTo>
                      <a:pt x="130874" y="107633"/>
                    </a:lnTo>
                    <a:cubicBezTo>
                      <a:pt x="124682" y="100775"/>
                      <a:pt x="121253" y="91916"/>
                      <a:pt x="121253" y="82677"/>
                    </a:cubicBezTo>
                    <a:close/>
                  </a:path>
                </a:pathLst>
              </a:custGeom>
              <a:gradFill>
                <a:gsLst>
                  <a:gs pos="100000">
                    <a:srgbClr val="00A5DE"/>
                  </a:gs>
                  <a:gs pos="0">
                    <a:srgbClr val="00A566"/>
                  </a:gs>
                  <a:gs pos="64000">
                    <a:srgbClr val="49BCBD"/>
                  </a:gs>
                </a:gsLst>
                <a:lin ang="1800000" scaled="0"/>
              </a:gradFill>
              <a:ln w="9525" cap="flat">
                <a:noFill/>
                <a:prstDash val="solid"/>
                <a:miter/>
              </a:ln>
            </p:spPr>
            <p:txBody>
              <a:bodyPr rtlCol="0" anchor="ctr"/>
              <a:lstStyle/>
              <a:p>
                <a:endParaRPr lang="zh-CN" altLang="en-US"/>
              </a:p>
            </p:txBody>
          </p:sp>
          <p:sp>
            <p:nvSpPr>
              <p:cNvPr id="90" name="文本框 89">
                <a:extLst>
                  <a:ext uri="{FF2B5EF4-FFF2-40B4-BE49-F238E27FC236}">
                    <a16:creationId xmlns:a16="http://schemas.microsoft.com/office/drawing/2014/main" id="{3F01ADBF-946E-8FF0-9339-B04B1CCE7784}"/>
                  </a:ext>
                </a:extLst>
              </p:cNvPr>
              <p:cNvSpPr txBox="1"/>
              <p:nvPr/>
            </p:nvSpPr>
            <p:spPr>
              <a:xfrm>
                <a:off x="7140308" y="4049970"/>
                <a:ext cx="296876" cy="200055"/>
              </a:xfrm>
              <a:prstGeom prst="rect">
                <a:avLst/>
              </a:prstGeom>
              <a:noFill/>
            </p:spPr>
            <p:txBody>
              <a:bodyPr wrap="none" rtlCol="0">
                <a:spAutoFit/>
              </a:bodyPr>
              <a:lstStyle/>
              <a:p>
                <a:r>
                  <a:rPr lang="en-US" altLang="zh-CN" sz="700" b="1" dirty="0">
                    <a:solidFill>
                      <a:schemeClr val="bg1"/>
                    </a:solidFill>
                    <a:latin typeface="微软雅黑" panose="020B0503020204020204" pitchFamily="34" charset="-122"/>
                    <a:ea typeface="微软雅黑" panose="020B0503020204020204" pitchFamily="34" charset="-122"/>
                  </a:rPr>
                  <a:t>02</a:t>
                </a:r>
                <a:endParaRPr lang="zh-CN" altLang="en-US" sz="700" b="1" dirty="0">
                  <a:solidFill>
                    <a:schemeClr val="bg1"/>
                  </a:solidFill>
                  <a:latin typeface="微软雅黑" panose="020B0503020204020204" pitchFamily="34" charset="-122"/>
                  <a:ea typeface="微软雅黑" panose="020B0503020204020204" pitchFamily="34" charset="-122"/>
                </a:endParaRPr>
              </a:p>
            </p:txBody>
          </p:sp>
        </p:grpSp>
        <p:sp>
          <p:nvSpPr>
            <p:cNvPr id="87" name="文本框 86">
              <a:extLst>
                <a:ext uri="{FF2B5EF4-FFF2-40B4-BE49-F238E27FC236}">
                  <a16:creationId xmlns:a16="http://schemas.microsoft.com/office/drawing/2014/main" id="{D140E7D1-9621-B9E4-DCBB-B19783D1A9FC}"/>
                </a:ext>
              </a:extLst>
            </p:cNvPr>
            <p:cNvSpPr txBox="1"/>
            <p:nvPr/>
          </p:nvSpPr>
          <p:spPr>
            <a:xfrm>
              <a:off x="7369692" y="4031606"/>
              <a:ext cx="1595309" cy="246221"/>
            </a:xfrm>
            <a:prstGeom prst="rect">
              <a:avLst/>
            </a:prstGeom>
            <a:noFill/>
          </p:spPr>
          <p:txBody>
            <a:bodyPr wrap="none" rtlCol="0">
              <a:spAutoFit/>
            </a:bodyPr>
            <a:lstStyle/>
            <a:p>
              <a:r>
                <a:rPr lang="zh-CN" altLang="en-US" sz="1000" b="1" dirty="0">
                  <a:gradFill>
                    <a:gsLst>
                      <a:gs pos="100000">
                        <a:srgbClr val="00A5DE"/>
                      </a:gs>
                      <a:gs pos="0">
                        <a:srgbClr val="00A566"/>
                      </a:gs>
                      <a:gs pos="64000">
                        <a:srgbClr val="49BCBD"/>
                      </a:gs>
                    </a:gsLst>
                    <a:lin ang="0" scaled="0"/>
                  </a:gradFill>
                  <a:latin typeface="微软雅黑" panose="020B0503020204020204" pitchFamily="34" charset="-122"/>
                  <a:ea typeface="微软雅黑" panose="020B0503020204020204" pitchFamily="34" charset="-122"/>
                </a:rPr>
                <a:t>贷款额度及用途是什么？</a:t>
              </a:r>
            </a:p>
          </p:txBody>
        </p:sp>
        <p:sp>
          <p:nvSpPr>
            <p:cNvPr id="88" name="文本框 87">
              <a:extLst>
                <a:ext uri="{FF2B5EF4-FFF2-40B4-BE49-F238E27FC236}">
                  <a16:creationId xmlns:a16="http://schemas.microsoft.com/office/drawing/2014/main" id="{259F130D-7850-D15A-0877-B559F268B831}"/>
                </a:ext>
              </a:extLst>
            </p:cNvPr>
            <p:cNvSpPr txBox="1"/>
            <p:nvPr/>
          </p:nvSpPr>
          <p:spPr>
            <a:xfrm>
              <a:off x="7140307" y="4230094"/>
              <a:ext cx="2822695" cy="881203"/>
            </a:xfrm>
            <a:prstGeom prst="rect">
              <a:avLst/>
            </a:prstGeom>
            <a:noFill/>
          </p:spPr>
          <p:txBody>
            <a:bodyPr wrap="square" rtlCol="0">
              <a:spAutoFit/>
            </a:bodyPr>
            <a:lstStyle/>
            <a:p>
              <a:pPr>
                <a:lnSpc>
                  <a:spcPct val="150000"/>
                </a:lnSpc>
              </a:pPr>
              <a:r>
                <a:rPr lang="zh-CN" altLang="en-US" sz="700" dirty="0">
                  <a:latin typeface="微软雅黑" panose="020B0503020204020204" pitchFamily="34" charset="-122"/>
                  <a:ea typeface="微软雅黑" panose="020B0503020204020204" pitchFamily="34" charset="-122"/>
                </a:rPr>
                <a:t>        全日制普通本专科学生（含预科、高职、第二学士学位）每人每年申请贷款额度不超过</a:t>
              </a:r>
              <a:r>
                <a:rPr lang="en-US" altLang="zh-CN" sz="700" dirty="0">
                  <a:latin typeface="微软雅黑" panose="020B0503020204020204" pitchFamily="34" charset="-122"/>
                  <a:ea typeface="微软雅黑" panose="020B0503020204020204" pitchFamily="34" charset="-122"/>
                </a:rPr>
                <a:t>20000</a:t>
              </a:r>
              <a:r>
                <a:rPr lang="zh-CN" altLang="en-US" sz="700" dirty="0">
                  <a:latin typeface="微软雅黑" panose="020B0503020204020204" pitchFamily="34" charset="-122"/>
                  <a:ea typeface="微软雅黑" panose="020B0503020204020204" pitchFamily="34" charset="-122"/>
                </a:rPr>
                <a:t>元，不低于</a:t>
              </a:r>
              <a:r>
                <a:rPr lang="en-US" altLang="zh-CN" sz="700" dirty="0">
                  <a:latin typeface="微软雅黑" panose="020B0503020204020204" pitchFamily="34" charset="-122"/>
                  <a:ea typeface="微软雅黑" panose="020B0503020204020204" pitchFamily="34" charset="-122"/>
                </a:rPr>
                <a:t>1000</a:t>
              </a:r>
              <a:r>
                <a:rPr lang="zh-CN" altLang="en-US" sz="700" dirty="0">
                  <a:latin typeface="微软雅黑" panose="020B0503020204020204" pitchFamily="34" charset="-122"/>
                  <a:ea typeface="微软雅黑" panose="020B0503020204020204" pitchFamily="34" charset="-122"/>
                </a:rPr>
                <a:t>元；全日制研究生（含硕士研究生、博士研究生）每人每年申请贷款额度不超过</a:t>
              </a:r>
              <a:r>
                <a:rPr lang="en-US" altLang="zh-CN" sz="700" dirty="0">
                  <a:latin typeface="微软雅黑" panose="020B0503020204020204" pitchFamily="34" charset="-122"/>
                  <a:ea typeface="微软雅黑" panose="020B0503020204020204" pitchFamily="34" charset="-122"/>
                </a:rPr>
                <a:t>25000</a:t>
              </a:r>
              <a:r>
                <a:rPr lang="zh-CN" altLang="en-US" sz="700" dirty="0">
                  <a:latin typeface="微软雅黑" panose="020B0503020204020204" pitchFamily="34" charset="-122"/>
                  <a:ea typeface="微软雅黑" panose="020B0503020204020204" pitchFamily="34" charset="-122"/>
                </a:rPr>
                <a:t>元，不低于</a:t>
              </a:r>
              <a:r>
                <a:rPr lang="en-US" altLang="zh-CN" sz="700" dirty="0">
                  <a:latin typeface="微软雅黑" panose="020B0503020204020204" pitchFamily="34" charset="-122"/>
                  <a:ea typeface="微软雅黑" panose="020B0503020204020204" pitchFamily="34" charset="-122"/>
                </a:rPr>
                <a:t>1000</a:t>
              </a:r>
              <a:r>
                <a:rPr lang="zh-CN" altLang="en-US" sz="700" dirty="0">
                  <a:latin typeface="微软雅黑" panose="020B0503020204020204" pitchFamily="34" charset="-122"/>
                  <a:ea typeface="微软雅黑" panose="020B0503020204020204" pitchFamily="34" charset="-122"/>
                </a:rPr>
                <a:t>元。学生申请的国家助学贷款优先用于支付在校期间学费和住宿费，超出部分用于弥补日常生活费。</a:t>
              </a:r>
            </a:p>
          </p:txBody>
        </p:sp>
      </p:grpSp>
      <p:grpSp>
        <p:nvGrpSpPr>
          <p:cNvPr id="91" name="组合 90">
            <a:extLst>
              <a:ext uri="{FF2B5EF4-FFF2-40B4-BE49-F238E27FC236}">
                <a16:creationId xmlns:a16="http://schemas.microsoft.com/office/drawing/2014/main" id="{D5A5719A-CB0F-5299-341F-AC42F4136746}"/>
              </a:ext>
            </a:extLst>
          </p:cNvPr>
          <p:cNvGrpSpPr/>
          <p:nvPr/>
        </p:nvGrpSpPr>
        <p:grpSpPr>
          <a:xfrm>
            <a:off x="274128" y="5125631"/>
            <a:ext cx="2822695" cy="433360"/>
            <a:chOff x="7140307" y="4031606"/>
            <a:chExt cx="2822695" cy="433360"/>
          </a:xfrm>
        </p:grpSpPr>
        <p:grpSp>
          <p:nvGrpSpPr>
            <p:cNvPr id="92" name="组合 91">
              <a:extLst>
                <a:ext uri="{FF2B5EF4-FFF2-40B4-BE49-F238E27FC236}">
                  <a16:creationId xmlns:a16="http://schemas.microsoft.com/office/drawing/2014/main" id="{B192BE6C-D2AC-C261-4408-1A362BDF2C21}"/>
                </a:ext>
              </a:extLst>
            </p:cNvPr>
            <p:cNvGrpSpPr/>
            <p:nvPr/>
          </p:nvGrpSpPr>
          <p:grpSpPr>
            <a:xfrm>
              <a:off x="7140308" y="4049970"/>
              <a:ext cx="296876" cy="200055"/>
              <a:chOff x="7140308" y="4049970"/>
              <a:chExt cx="296876" cy="200055"/>
            </a:xfrm>
          </p:grpSpPr>
          <p:sp>
            <p:nvSpPr>
              <p:cNvPr id="95" name="图形 40">
                <a:extLst>
                  <a:ext uri="{FF2B5EF4-FFF2-40B4-BE49-F238E27FC236}">
                    <a16:creationId xmlns:a16="http://schemas.microsoft.com/office/drawing/2014/main" id="{C9BD3EE3-06B5-4412-5162-7CC51C438C2C}"/>
                  </a:ext>
                </a:extLst>
              </p:cNvPr>
              <p:cNvSpPr/>
              <p:nvPr/>
            </p:nvSpPr>
            <p:spPr>
              <a:xfrm>
                <a:off x="7197695" y="4067174"/>
                <a:ext cx="195552" cy="165648"/>
              </a:xfrm>
              <a:custGeom>
                <a:avLst/>
                <a:gdLst>
                  <a:gd name="connsiteX0" fmla="*/ 121349 w 143255"/>
                  <a:gd name="connsiteY0" fmla="*/ 82582 h 121348"/>
                  <a:gd name="connsiteX1" fmla="*/ 121349 w 143255"/>
                  <a:gd name="connsiteY1" fmla="*/ 32957 h 121348"/>
                  <a:gd name="connsiteX2" fmla="*/ 88392 w 143255"/>
                  <a:gd name="connsiteY2" fmla="*/ 0 h 121348"/>
                  <a:gd name="connsiteX3" fmla="*/ 32957 w 143255"/>
                  <a:gd name="connsiteY3" fmla="*/ 0 h 121348"/>
                  <a:gd name="connsiteX4" fmla="*/ 0 w 143255"/>
                  <a:gd name="connsiteY4" fmla="*/ 32957 h 121348"/>
                  <a:gd name="connsiteX5" fmla="*/ 0 w 143255"/>
                  <a:gd name="connsiteY5" fmla="*/ 88392 h 121348"/>
                  <a:gd name="connsiteX6" fmla="*/ 32957 w 143255"/>
                  <a:gd name="connsiteY6" fmla="*/ 121349 h 121348"/>
                  <a:gd name="connsiteX7" fmla="*/ 143256 w 143255"/>
                  <a:gd name="connsiteY7" fmla="*/ 121349 h 121348"/>
                  <a:gd name="connsiteX8" fmla="*/ 130874 w 143255"/>
                  <a:gd name="connsiteY8" fmla="*/ 107633 h 121348"/>
                  <a:gd name="connsiteX9" fmla="*/ 121253 w 143255"/>
                  <a:gd name="connsiteY9" fmla="*/ 82677 h 12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5" h="121348">
                    <a:moveTo>
                      <a:pt x="121349" y="82582"/>
                    </a:moveTo>
                    <a:lnTo>
                      <a:pt x="121349" y="32957"/>
                    </a:lnTo>
                    <a:cubicBezTo>
                      <a:pt x="121349" y="14764"/>
                      <a:pt x="106585" y="0"/>
                      <a:pt x="88392" y="0"/>
                    </a:cubicBezTo>
                    <a:lnTo>
                      <a:pt x="32957" y="0"/>
                    </a:lnTo>
                    <a:cubicBezTo>
                      <a:pt x="14764" y="0"/>
                      <a:pt x="0" y="14764"/>
                      <a:pt x="0" y="32957"/>
                    </a:cubicBezTo>
                    <a:lnTo>
                      <a:pt x="0" y="88392"/>
                    </a:lnTo>
                    <a:cubicBezTo>
                      <a:pt x="0" y="106585"/>
                      <a:pt x="14764" y="121349"/>
                      <a:pt x="32957" y="121349"/>
                    </a:cubicBezTo>
                    <a:lnTo>
                      <a:pt x="143256" y="121349"/>
                    </a:lnTo>
                    <a:lnTo>
                      <a:pt x="130874" y="107633"/>
                    </a:lnTo>
                    <a:cubicBezTo>
                      <a:pt x="124682" y="100775"/>
                      <a:pt x="121253" y="91916"/>
                      <a:pt x="121253" y="82677"/>
                    </a:cubicBezTo>
                    <a:close/>
                  </a:path>
                </a:pathLst>
              </a:custGeom>
              <a:gradFill>
                <a:gsLst>
                  <a:gs pos="100000">
                    <a:srgbClr val="00A5DE"/>
                  </a:gs>
                  <a:gs pos="0">
                    <a:srgbClr val="00A566"/>
                  </a:gs>
                  <a:gs pos="64000">
                    <a:srgbClr val="49BCBD"/>
                  </a:gs>
                </a:gsLst>
                <a:lin ang="1800000" scaled="0"/>
              </a:gradFill>
              <a:ln w="9525" cap="flat">
                <a:noFill/>
                <a:prstDash val="solid"/>
                <a:miter/>
              </a:ln>
            </p:spPr>
            <p:txBody>
              <a:bodyPr rtlCol="0" anchor="ctr"/>
              <a:lstStyle/>
              <a:p>
                <a:endParaRPr lang="zh-CN" altLang="en-US"/>
              </a:p>
            </p:txBody>
          </p:sp>
          <p:sp>
            <p:nvSpPr>
              <p:cNvPr id="96" name="文本框 95">
                <a:extLst>
                  <a:ext uri="{FF2B5EF4-FFF2-40B4-BE49-F238E27FC236}">
                    <a16:creationId xmlns:a16="http://schemas.microsoft.com/office/drawing/2014/main" id="{DF0C8349-29EA-4B15-02F2-D6938C18AEC9}"/>
                  </a:ext>
                </a:extLst>
              </p:cNvPr>
              <p:cNvSpPr txBox="1"/>
              <p:nvPr/>
            </p:nvSpPr>
            <p:spPr>
              <a:xfrm>
                <a:off x="7140308" y="4049970"/>
                <a:ext cx="296876" cy="200055"/>
              </a:xfrm>
              <a:prstGeom prst="rect">
                <a:avLst/>
              </a:prstGeom>
              <a:noFill/>
            </p:spPr>
            <p:txBody>
              <a:bodyPr wrap="none" rtlCol="0">
                <a:spAutoFit/>
              </a:bodyPr>
              <a:lstStyle/>
              <a:p>
                <a:r>
                  <a:rPr lang="en-US" altLang="zh-CN" sz="700" b="1" dirty="0">
                    <a:solidFill>
                      <a:schemeClr val="bg1"/>
                    </a:solidFill>
                    <a:latin typeface="微软雅黑" panose="020B0503020204020204" pitchFamily="34" charset="-122"/>
                    <a:ea typeface="微软雅黑" panose="020B0503020204020204" pitchFamily="34" charset="-122"/>
                  </a:rPr>
                  <a:t>03</a:t>
                </a:r>
                <a:endParaRPr lang="zh-CN" altLang="en-US" sz="700" b="1" dirty="0">
                  <a:solidFill>
                    <a:schemeClr val="bg1"/>
                  </a:solidFill>
                  <a:latin typeface="微软雅黑" panose="020B0503020204020204" pitchFamily="34" charset="-122"/>
                  <a:ea typeface="微软雅黑" panose="020B0503020204020204" pitchFamily="34" charset="-122"/>
                </a:endParaRPr>
              </a:p>
            </p:txBody>
          </p:sp>
        </p:grpSp>
        <p:sp>
          <p:nvSpPr>
            <p:cNvPr id="93" name="文本框 92">
              <a:extLst>
                <a:ext uri="{FF2B5EF4-FFF2-40B4-BE49-F238E27FC236}">
                  <a16:creationId xmlns:a16="http://schemas.microsoft.com/office/drawing/2014/main" id="{DE072211-CD7B-1CC0-1386-A5F9E44FF649}"/>
                </a:ext>
              </a:extLst>
            </p:cNvPr>
            <p:cNvSpPr txBox="1"/>
            <p:nvPr/>
          </p:nvSpPr>
          <p:spPr>
            <a:xfrm>
              <a:off x="7369692" y="4031606"/>
              <a:ext cx="1210588" cy="246221"/>
            </a:xfrm>
            <a:prstGeom prst="rect">
              <a:avLst/>
            </a:prstGeom>
            <a:noFill/>
          </p:spPr>
          <p:txBody>
            <a:bodyPr wrap="none" rtlCol="0">
              <a:spAutoFit/>
            </a:bodyPr>
            <a:lstStyle/>
            <a:p>
              <a:r>
                <a:rPr lang="zh-CN" altLang="en-US" sz="1000" b="1" dirty="0">
                  <a:gradFill>
                    <a:gsLst>
                      <a:gs pos="100000">
                        <a:srgbClr val="00A5DE"/>
                      </a:gs>
                      <a:gs pos="0">
                        <a:srgbClr val="00A566"/>
                      </a:gs>
                      <a:gs pos="64000">
                        <a:srgbClr val="49BCBD"/>
                      </a:gs>
                    </a:gsLst>
                    <a:lin ang="0" scaled="0"/>
                  </a:gradFill>
                  <a:latin typeface="微软雅黑" panose="020B0503020204020204" pitchFamily="34" charset="-122"/>
                  <a:ea typeface="微软雅黑" panose="020B0503020204020204" pitchFamily="34" charset="-122"/>
                </a:rPr>
                <a:t>贷款期限有多久？</a:t>
              </a:r>
            </a:p>
          </p:txBody>
        </p:sp>
        <p:sp>
          <p:nvSpPr>
            <p:cNvPr id="94" name="文本框 93">
              <a:extLst>
                <a:ext uri="{FF2B5EF4-FFF2-40B4-BE49-F238E27FC236}">
                  <a16:creationId xmlns:a16="http://schemas.microsoft.com/office/drawing/2014/main" id="{AF43DE0E-2EE3-BEC1-0A65-5CBDC4930AA1}"/>
                </a:ext>
              </a:extLst>
            </p:cNvPr>
            <p:cNvSpPr txBox="1"/>
            <p:nvPr/>
          </p:nvSpPr>
          <p:spPr>
            <a:xfrm>
              <a:off x="7140307" y="4230094"/>
              <a:ext cx="2822695" cy="234872"/>
            </a:xfrm>
            <a:prstGeom prst="rect">
              <a:avLst/>
            </a:prstGeom>
            <a:noFill/>
          </p:spPr>
          <p:txBody>
            <a:bodyPr wrap="square" rtlCol="0">
              <a:spAutoFit/>
            </a:bodyPr>
            <a:lstStyle/>
            <a:p>
              <a:pPr>
                <a:lnSpc>
                  <a:spcPct val="150000"/>
                </a:lnSpc>
              </a:pPr>
              <a:r>
                <a:rPr lang="zh-CN" altLang="en-US" sz="700" dirty="0">
                  <a:latin typeface="微软雅黑" panose="020B0503020204020204" pitchFamily="34" charset="-122"/>
                  <a:ea typeface="微软雅黑" panose="020B0503020204020204" pitchFamily="34" charset="-122"/>
                </a:rPr>
                <a:t>最长贷款期限：剩余学制加</a:t>
              </a:r>
              <a:r>
                <a:rPr lang="en-US" altLang="zh-CN" sz="700" dirty="0">
                  <a:latin typeface="微软雅黑" panose="020B0503020204020204" pitchFamily="34" charset="-122"/>
                  <a:ea typeface="微软雅黑" panose="020B0503020204020204" pitchFamily="34" charset="-122"/>
                </a:rPr>
                <a:t>15</a:t>
              </a:r>
              <a:r>
                <a:rPr lang="zh-CN" altLang="en-US" sz="700" dirty="0">
                  <a:latin typeface="微软雅黑" panose="020B0503020204020204" pitchFamily="34" charset="-122"/>
                  <a:ea typeface="微软雅黑" panose="020B0503020204020204" pitchFamily="34" charset="-122"/>
                </a:rPr>
                <a:t>年、最长不超过</a:t>
              </a:r>
              <a:r>
                <a:rPr lang="en-US" altLang="zh-CN" sz="700" dirty="0">
                  <a:latin typeface="微软雅黑" panose="020B0503020204020204" pitchFamily="34" charset="-122"/>
                  <a:ea typeface="微软雅黑" panose="020B0503020204020204" pitchFamily="34" charset="-122"/>
                </a:rPr>
                <a:t>22</a:t>
              </a:r>
              <a:r>
                <a:rPr lang="zh-CN" altLang="en-US" sz="700" dirty="0">
                  <a:latin typeface="微软雅黑" panose="020B0503020204020204" pitchFamily="34" charset="-122"/>
                  <a:ea typeface="微软雅黑" panose="020B0503020204020204" pitchFamily="34" charset="-122"/>
                </a:rPr>
                <a:t>年。</a:t>
              </a:r>
            </a:p>
          </p:txBody>
        </p:sp>
      </p:grpSp>
      <p:grpSp>
        <p:nvGrpSpPr>
          <p:cNvPr id="109" name="组合 108">
            <a:extLst>
              <a:ext uri="{FF2B5EF4-FFF2-40B4-BE49-F238E27FC236}">
                <a16:creationId xmlns:a16="http://schemas.microsoft.com/office/drawing/2014/main" id="{F83B3D5A-6713-E272-CD5A-88A25A29CD62}"/>
              </a:ext>
            </a:extLst>
          </p:cNvPr>
          <p:cNvGrpSpPr/>
          <p:nvPr/>
        </p:nvGrpSpPr>
        <p:grpSpPr>
          <a:xfrm>
            <a:off x="331516" y="5605300"/>
            <a:ext cx="2809532" cy="593938"/>
            <a:chOff x="331516" y="5955820"/>
            <a:chExt cx="2809532" cy="593938"/>
          </a:xfrm>
        </p:grpSpPr>
        <p:sp>
          <p:nvSpPr>
            <p:cNvPr id="98" name="矩形: 圆角 97">
              <a:extLst>
                <a:ext uri="{FF2B5EF4-FFF2-40B4-BE49-F238E27FC236}">
                  <a16:creationId xmlns:a16="http://schemas.microsoft.com/office/drawing/2014/main" id="{81E6363D-E0EA-92A5-691B-23A50D4B8E2D}"/>
                </a:ext>
              </a:extLst>
            </p:cNvPr>
            <p:cNvSpPr/>
            <p:nvPr/>
          </p:nvSpPr>
          <p:spPr>
            <a:xfrm>
              <a:off x="331516" y="5955820"/>
              <a:ext cx="2809532" cy="593938"/>
            </a:xfrm>
            <a:prstGeom prst="roundRect">
              <a:avLst/>
            </a:prstGeom>
            <a:solidFill>
              <a:srgbClr val="D6E8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矩形: 圆角 99">
              <a:extLst>
                <a:ext uri="{FF2B5EF4-FFF2-40B4-BE49-F238E27FC236}">
                  <a16:creationId xmlns:a16="http://schemas.microsoft.com/office/drawing/2014/main" id="{D0D194AF-FBD1-B8E2-BFC1-F68CB071F371}"/>
                </a:ext>
              </a:extLst>
            </p:cNvPr>
            <p:cNvSpPr/>
            <p:nvPr/>
          </p:nvSpPr>
          <p:spPr>
            <a:xfrm>
              <a:off x="946335" y="6019354"/>
              <a:ext cx="971550" cy="198498"/>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文本框 101">
              <a:extLst>
                <a:ext uri="{FF2B5EF4-FFF2-40B4-BE49-F238E27FC236}">
                  <a16:creationId xmlns:a16="http://schemas.microsoft.com/office/drawing/2014/main" id="{71DA7AFC-F3AD-426E-612B-1A967729B991}"/>
                </a:ext>
              </a:extLst>
            </p:cNvPr>
            <p:cNvSpPr txBox="1"/>
            <p:nvPr/>
          </p:nvSpPr>
          <p:spPr>
            <a:xfrm>
              <a:off x="1045760" y="6010881"/>
              <a:ext cx="922932" cy="215444"/>
            </a:xfrm>
            <a:prstGeom prst="rect">
              <a:avLst/>
            </a:prstGeom>
            <a:noFill/>
          </p:spPr>
          <p:txBody>
            <a:bodyPr wrap="square">
              <a:spAutoFit/>
            </a:bodyPr>
            <a:lstStyle/>
            <a:p>
              <a:r>
                <a:rPr lang="zh-CN" altLang="en-US" sz="800" dirty="0">
                  <a:solidFill>
                    <a:srgbClr val="0070C0"/>
                  </a:solidFill>
                  <a:latin typeface="微软雅黑" panose="020B0503020204020204" pitchFamily="34" charset="-122"/>
                  <a:ea typeface="微软雅黑" panose="020B0503020204020204" pitchFamily="34" charset="-122"/>
                </a:rPr>
                <a:t>剩余在校时间</a:t>
              </a:r>
              <a:endParaRPr lang="zh-CN" altLang="en-US" dirty="0">
                <a:solidFill>
                  <a:srgbClr val="0070C0"/>
                </a:solidFill>
              </a:endParaRPr>
            </a:p>
          </p:txBody>
        </p:sp>
        <p:sp>
          <p:nvSpPr>
            <p:cNvPr id="103" name="文本框 102">
              <a:extLst>
                <a:ext uri="{FF2B5EF4-FFF2-40B4-BE49-F238E27FC236}">
                  <a16:creationId xmlns:a16="http://schemas.microsoft.com/office/drawing/2014/main" id="{32565A5D-D3D3-2360-983E-766A6F9CDC06}"/>
                </a:ext>
              </a:extLst>
            </p:cNvPr>
            <p:cNvSpPr txBox="1"/>
            <p:nvPr/>
          </p:nvSpPr>
          <p:spPr>
            <a:xfrm>
              <a:off x="1905186" y="6010881"/>
              <a:ext cx="922932" cy="215444"/>
            </a:xfrm>
            <a:prstGeom prst="rect">
              <a:avLst/>
            </a:prstGeom>
            <a:noFill/>
          </p:spPr>
          <p:txBody>
            <a:bodyPr wrap="square">
              <a:spAutoFit/>
            </a:bodyPr>
            <a:lstStyle/>
            <a:p>
              <a:r>
                <a:rPr lang="en-US" altLang="zh-CN" sz="800" dirty="0">
                  <a:solidFill>
                    <a:srgbClr val="0070C0"/>
                  </a:solidFill>
                  <a:latin typeface="微软雅黑" panose="020B0503020204020204" pitchFamily="34" charset="-122"/>
                  <a:ea typeface="微软雅黑" panose="020B0503020204020204" pitchFamily="34" charset="-122"/>
                </a:rPr>
                <a:t>+15</a:t>
              </a:r>
              <a:r>
                <a:rPr lang="zh-CN" altLang="en-US" sz="800" dirty="0">
                  <a:solidFill>
                    <a:srgbClr val="0070C0"/>
                  </a:solidFill>
                  <a:latin typeface="微软雅黑" panose="020B0503020204020204" pitchFamily="34" charset="-122"/>
                  <a:ea typeface="微软雅黑" panose="020B0503020204020204" pitchFamily="34" charset="-122"/>
                </a:rPr>
                <a:t>年</a:t>
              </a:r>
              <a:endParaRPr lang="zh-CN" altLang="en-US" dirty="0">
                <a:solidFill>
                  <a:srgbClr val="0070C0"/>
                </a:solidFill>
              </a:endParaRPr>
            </a:p>
          </p:txBody>
        </p:sp>
        <p:sp>
          <p:nvSpPr>
            <p:cNvPr id="104" name="文本框 103">
              <a:extLst>
                <a:ext uri="{FF2B5EF4-FFF2-40B4-BE49-F238E27FC236}">
                  <a16:creationId xmlns:a16="http://schemas.microsoft.com/office/drawing/2014/main" id="{C95A20B1-B4B0-71FE-FF4F-C759FC93B605}"/>
                </a:ext>
              </a:extLst>
            </p:cNvPr>
            <p:cNvSpPr txBox="1"/>
            <p:nvPr/>
          </p:nvSpPr>
          <p:spPr>
            <a:xfrm>
              <a:off x="1306393" y="6270549"/>
              <a:ext cx="922932" cy="215444"/>
            </a:xfrm>
            <a:prstGeom prst="rect">
              <a:avLst/>
            </a:prstGeom>
            <a:noFill/>
          </p:spPr>
          <p:txBody>
            <a:bodyPr wrap="square">
              <a:spAutoFit/>
            </a:bodyPr>
            <a:lstStyle/>
            <a:p>
              <a:r>
                <a:rPr lang="zh-CN" altLang="en-US" sz="800" b="1" dirty="0">
                  <a:solidFill>
                    <a:srgbClr val="0070C0"/>
                  </a:solidFill>
                  <a:latin typeface="微软雅黑" panose="020B0503020204020204" pitchFamily="34" charset="-122"/>
                  <a:ea typeface="微软雅黑" panose="020B0503020204020204" pitchFamily="34" charset="-122"/>
                </a:rPr>
                <a:t>最长贷款期限</a:t>
              </a:r>
              <a:endParaRPr lang="zh-CN" altLang="en-US" b="1" dirty="0">
                <a:solidFill>
                  <a:srgbClr val="0070C0"/>
                </a:solidFill>
              </a:endParaRPr>
            </a:p>
          </p:txBody>
        </p:sp>
        <p:sp>
          <p:nvSpPr>
            <p:cNvPr id="107" name="图形 105">
              <a:extLst>
                <a:ext uri="{FF2B5EF4-FFF2-40B4-BE49-F238E27FC236}">
                  <a16:creationId xmlns:a16="http://schemas.microsoft.com/office/drawing/2014/main" id="{9371F3D5-C3F7-EA5E-C6B8-FD5572B3BAC4}"/>
                </a:ext>
              </a:extLst>
            </p:cNvPr>
            <p:cNvSpPr/>
            <p:nvPr/>
          </p:nvSpPr>
          <p:spPr>
            <a:xfrm>
              <a:off x="643439" y="6297054"/>
              <a:ext cx="618021" cy="162434"/>
            </a:xfrm>
            <a:custGeom>
              <a:avLst/>
              <a:gdLst>
                <a:gd name="connsiteX0" fmla="*/ 458438 w 458438"/>
                <a:gd name="connsiteY0" fmla="*/ 30575 h 120491"/>
                <a:gd name="connsiteX1" fmla="*/ 95441 w 458438"/>
                <a:gd name="connsiteY1" fmla="*/ 30575 h 120491"/>
                <a:gd name="connsiteX2" fmla="*/ 95441 w 458438"/>
                <a:gd name="connsiteY2" fmla="*/ 0 h 120491"/>
                <a:gd name="connsiteX3" fmla="*/ 0 w 458438"/>
                <a:gd name="connsiteY3" fmla="*/ 60293 h 120491"/>
                <a:gd name="connsiteX4" fmla="*/ 95441 w 458438"/>
                <a:gd name="connsiteY4" fmla="*/ 120491 h 120491"/>
                <a:gd name="connsiteX5" fmla="*/ 95441 w 458438"/>
                <a:gd name="connsiteY5" fmla="*/ 89916 h 120491"/>
                <a:gd name="connsiteX6" fmla="*/ 458438 w 458438"/>
                <a:gd name="connsiteY6" fmla="*/ 89916 h 120491"/>
                <a:gd name="connsiteX7" fmla="*/ 458438 w 458438"/>
                <a:gd name="connsiteY7" fmla="*/ 30575 h 12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8438" h="120491">
                  <a:moveTo>
                    <a:pt x="458438" y="30575"/>
                  </a:moveTo>
                  <a:lnTo>
                    <a:pt x="95441" y="30575"/>
                  </a:lnTo>
                  <a:lnTo>
                    <a:pt x="95441" y="0"/>
                  </a:lnTo>
                  <a:lnTo>
                    <a:pt x="0" y="60293"/>
                  </a:lnTo>
                  <a:lnTo>
                    <a:pt x="95441" y="120491"/>
                  </a:lnTo>
                  <a:lnTo>
                    <a:pt x="95441" y="89916"/>
                  </a:lnTo>
                  <a:lnTo>
                    <a:pt x="458438" y="89916"/>
                  </a:lnTo>
                  <a:lnTo>
                    <a:pt x="458438" y="30575"/>
                  </a:lnTo>
                  <a:close/>
                </a:path>
              </a:pathLst>
            </a:custGeom>
            <a:solidFill>
              <a:schemeClr val="accent5"/>
            </a:solidFill>
            <a:ln w="9525" cap="flat">
              <a:noFill/>
              <a:prstDash val="solid"/>
              <a:miter/>
            </a:ln>
          </p:spPr>
          <p:txBody>
            <a:bodyPr rtlCol="0" anchor="ctr"/>
            <a:lstStyle/>
            <a:p>
              <a:endParaRPr lang="zh-CN" altLang="en-US"/>
            </a:p>
          </p:txBody>
        </p:sp>
        <p:sp>
          <p:nvSpPr>
            <p:cNvPr id="108" name="图形 105">
              <a:extLst>
                <a:ext uri="{FF2B5EF4-FFF2-40B4-BE49-F238E27FC236}">
                  <a16:creationId xmlns:a16="http://schemas.microsoft.com/office/drawing/2014/main" id="{9D5A75F3-703C-926C-FB38-9C8E011EB9F7}"/>
                </a:ext>
              </a:extLst>
            </p:cNvPr>
            <p:cNvSpPr/>
            <p:nvPr/>
          </p:nvSpPr>
          <p:spPr>
            <a:xfrm rot="10800000">
              <a:off x="2134242" y="6297054"/>
              <a:ext cx="618021" cy="162434"/>
            </a:xfrm>
            <a:custGeom>
              <a:avLst/>
              <a:gdLst>
                <a:gd name="connsiteX0" fmla="*/ 458438 w 458438"/>
                <a:gd name="connsiteY0" fmla="*/ 30575 h 120491"/>
                <a:gd name="connsiteX1" fmla="*/ 95441 w 458438"/>
                <a:gd name="connsiteY1" fmla="*/ 30575 h 120491"/>
                <a:gd name="connsiteX2" fmla="*/ 95441 w 458438"/>
                <a:gd name="connsiteY2" fmla="*/ 0 h 120491"/>
                <a:gd name="connsiteX3" fmla="*/ 0 w 458438"/>
                <a:gd name="connsiteY3" fmla="*/ 60293 h 120491"/>
                <a:gd name="connsiteX4" fmla="*/ 95441 w 458438"/>
                <a:gd name="connsiteY4" fmla="*/ 120491 h 120491"/>
                <a:gd name="connsiteX5" fmla="*/ 95441 w 458438"/>
                <a:gd name="connsiteY5" fmla="*/ 89916 h 120491"/>
                <a:gd name="connsiteX6" fmla="*/ 458438 w 458438"/>
                <a:gd name="connsiteY6" fmla="*/ 89916 h 120491"/>
                <a:gd name="connsiteX7" fmla="*/ 458438 w 458438"/>
                <a:gd name="connsiteY7" fmla="*/ 30575 h 12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8438" h="120491">
                  <a:moveTo>
                    <a:pt x="458438" y="30575"/>
                  </a:moveTo>
                  <a:lnTo>
                    <a:pt x="95441" y="30575"/>
                  </a:lnTo>
                  <a:lnTo>
                    <a:pt x="95441" y="0"/>
                  </a:lnTo>
                  <a:lnTo>
                    <a:pt x="0" y="60293"/>
                  </a:lnTo>
                  <a:lnTo>
                    <a:pt x="95441" y="120491"/>
                  </a:lnTo>
                  <a:lnTo>
                    <a:pt x="95441" y="89916"/>
                  </a:lnTo>
                  <a:lnTo>
                    <a:pt x="458438" y="89916"/>
                  </a:lnTo>
                  <a:lnTo>
                    <a:pt x="458438" y="30575"/>
                  </a:lnTo>
                  <a:close/>
                </a:path>
              </a:pathLst>
            </a:custGeom>
            <a:solidFill>
              <a:schemeClr val="accent5"/>
            </a:solidFill>
            <a:ln w="9525" cap="flat">
              <a:noFill/>
              <a:prstDash val="solid"/>
              <a:miter/>
            </a:ln>
          </p:spPr>
          <p:txBody>
            <a:bodyPr rtlCol="0" anchor="ctr"/>
            <a:lstStyle/>
            <a:p>
              <a:endParaRPr lang="zh-CN" altLang="en-US"/>
            </a:p>
          </p:txBody>
        </p:sp>
      </p:grpSp>
      <p:grpSp>
        <p:nvGrpSpPr>
          <p:cNvPr id="118" name="组合 117">
            <a:extLst>
              <a:ext uri="{FF2B5EF4-FFF2-40B4-BE49-F238E27FC236}">
                <a16:creationId xmlns:a16="http://schemas.microsoft.com/office/drawing/2014/main" id="{E2F32A37-888E-5679-B29A-47438CA6EFA7}"/>
              </a:ext>
            </a:extLst>
          </p:cNvPr>
          <p:cNvGrpSpPr/>
          <p:nvPr/>
        </p:nvGrpSpPr>
        <p:grpSpPr>
          <a:xfrm>
            <a:off x="274129" y="6266613"/>
            <a:ext cx="2789862" cy="918109"/>
            <a:chOff x="274129" y="6601893"/>
            <a:chExt cx="2789862" cy="918109"/>
          </a:xfrm>
        </p:grpSpPr>
        <p:grpSp>
          <p:nvGrpSpPr>
            <p:cNvPr id="110" name="组合 109">
              <a:extLst>
                <a:ext uri="{FF2B5EF4-FFF2-40B4-BE49-F238E27FC236}">
                  <a16:creationId xmlns:a16="http://schemas.microsoft.com/office/drawing/2014/main" id="{216D966F-931D-6553-9A08-D85A31B6ED46}"/>
                </a:ext>
              </a:extLst>
            </p:cNvPr>
            <p:cNvGrpSpPr/>
            <p:nvPr/>
          </p:nvGrpSpPr>
          <p:grpSpPr>
            <a:xfrm>
              <a:off x="274129" y="6601893"/>
              <a:ext cx="1581342" cy="918109"/>
              <a:chOff x="7140308" y="4031606"/>
              <a:chExt cx="1581342" cy="918109"/>
            </a:xfrm>
          </p:grpSpPr>
          <p:grpSp>
            <p:nvGrpSpPr>
              <p:cNvPr id="111" name="组合 110">
                <a:extLst>
                  <a:ext uri="{FF2B5EF4-FFF2-40B4-BE49-F238E27FC236}">
                    <a16:creationId xmlns:a16="http://schemas.microsoft.com/office/drawing/2014/main" id="{F8E12CCC-237A-40C3-EFE7-E2D29A6AE25A}"/>
                  </a:ext>
                </a:extLst>
              </p:cNvPr>
              <p:cNvGrpSpPr/>
              <p:nvPr/>
            </p:nvGrpSpPr>
            <p:grpSpPr>
              <a:xfrm>
                <a:off x="7140308" y="4049970"/>
                <a:ext cx="296876" cy="200055"/>
                <a:chOff x="7140308" y="4049970"/>
                <a:chExt cx="296876" cy="200055"/>
              </a:xfrm>
            </p:grpSpPr>
            <p:sp>
              <p:nvSpPr>
                <p:cNvPr id="114" name="图形 40">
                  <a:extLst>
                    <a:ext uri="{FF2B5EF4-FFF2-40B4-BE49-F238E27FC236}">
                      <a16:creationId xmlns:a16="http://schemas.microsoft.com/office/drawing/2014/main" id="{81280FCB-DCD1-BD31-F517-3FE33B5A67AD}"/>
                    </a:ext>
                  </a:extLst>
                </p:cNvPr>
                <p:cNvSpPr/>
                <p:nvPr/>
              </p:nvSpPr>
              <p:spPr>
                <a:xfrm>
                  <a:off x="7197695" y="4067174"/>
                  <a:ext cx="195552" cy="165648"/>
                </a:xfrm>
                <a:custGeom>
                  <a:avLst/>
                  <a:gdLst>
                    <a:gd name="connsiteX0" fmla="*/ 121349 w 143255"/>
                    <a:gd name="connsiteY0" fmla="*/ 82582 h 121348"/>
                    <a:gd name="connsiteX1" fmla="*/ 121349 w 143255"/>
                    <a:gd name="connsiteY1" fmla="*/ 32957 h 121348"/>
                    <a:gd name="connsiteX2" fmla="*/ 88392 w 143255"/>
                    <a:gd name="connsiteY2" fmla="*/ 0 h 121348"/>
                    <a:gd name="connsiteX3" fmla="*/ 32957 w 143255"/>
                    <a:gd name="connsiteY3" fmla="*/ 0 h 121348"/>
                    <a:gd name="connsiteX4" fmla="*/ 0 w 143255"/>
                    <a:gd name="connsiteY4" fmla="*/ 32957 h 121348"/>
                    <a:gd name="connsiteX5" fmla="*/ 0 w 143255"/>
                    <a:gd name="connsiteY5" fmla="*/ 88392 h 121348"/>
                    <a:gd name="connsiteX6" fmla="*/ 32957 w 143255"/>
                    <a:gd name="connsiteY6" fmla="*/ 121349 h 121348"/>
                    <a:gd name="connsiteX7" fmla="*/ 143256 w 143255"/>
                    <a:gd name="connsiteY7" fmla="*/ 121349 h 121348"/>
                    <a:gd name="connsiteX8" fmla="*/ 130874 w 143255"/>
                    <a:gd name="connsiteY8" fmla="*/ 107633 h 121348"/>
                    <a:gd name="connsiteX9" fmla="*/ 121253 w 143255"/>
                    <a:gd name="connsiteY9" fmla="*/ 82677 h 12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5" h="121348">
                      <a:moveTo>
                        <a:pt x="121349" y="82582"/>
                      </a:moveTo>
                      <a:lnTo>
                        <a:pt x="121349" y="32957"/>
                      </a:lnTo>
                      <a:cubicBezTo>
                        <a:pt x="121349" y="14764"/>
                        <a:pt x="106585" y="0"/>
                        <a:pt x="88392" y="0"/>
                      </a:cubicBezTo>
                      <a:lnTo>
                        <a:pt x="32957" y="0"/>
                      </a:lnTo>
                      <a:cubicBezTo>
                        <a:pt x="14764" y="0"/>
                        <a:pt x="0" y="14764"/>
                        <a:pt x="0" y="32957"/>
                      </a:cubicBezTo>
                      <a:lnTo>
                        <a:pt x="0" y="88392"/>
                      </a:lnTo>
                      <a:cubicBezTo>
                        <a:pt x="0" y="106585"/>
                        <a:pt x="14764" y="121349"/>
                        <a:pt x="32957" y="121349"/>
                      </a:cubicBezTo>
                      <a:lnTo>
                        <a:pt x="143256" y="121349"/>
                      </a:lnTo>
                      <a:lnTo>
                        <a:pt x="130874" y="107633"/>
                      </a:lnTo>
                      <a:cubicBezTo>
                        <a:pt x="124682" y="100775"/>
                        <a:pt x="121253" y="91916"/>
                        <a:pt x="121253" y="82677"/>
                      </a:cubicBezTo>
                      <a:close/>
                    </a:path>
                  </a:pathLst>
                </a:custGeom>
                <a:gradFill>
                  <a:gsLst>
                    <a:gs pos="100000">
                      <a:srgbClr val="00A5DE"/>
                    </a:gs>
                    <a:gs pos="0">
                      <a:srgbClr val="00A566"/>
                    </a:gs>
                    <a:gs pos="64000">
                      <a:srgbClr val="49BCBD"/>
                    </a:gs>
                  </a:gsLst>
                  <a:lin ang="1800000" scaled="0"/>
                </a:gradFill>
                <a:ln w="9525" cap="flat">
                  <a:noFill/>
                  <a:prstDash val="solid"/>
                  <a:miter/>
                </a:ln>
              </p:spPr>
              <p:txBody>
                <a:bodyPr rtlCol="0" anchor="ctr"/>
                <a:lstStyle/>
                <a:p>
                  <a:endParaRPr lang="zh-CN" altLang="en-US"/>
                </a:p>
              </p:txBody>
            </p:sp>
            <p:sp>
              <p:nvSpPr>
                <p:cNvPr id="115" name="文本框 114">
                  <a:extLst>
                    <a:ext uri="{FF2B5EF4-FFF2-40B4-BE49-F238E27FC236}">
                      <a16:creationId xmlns:a16="http://schemas.microsoft.com/office/drawing/2014/main" id="{33149B07-6A2E-2F97-2E23-B4DE7E770875}"/>
                    </a:ext>
                  </a:extLst>
                </p:cNvPr>
                <p:cNvSpPr txBox="1"/>
                <p:nvPr/>
              </p:nvSpPr>
              <p:spPr>
                <a:xfrm>
                  <a:off x="7140308" y="4049970"/>
                  <a:ext cx="296876" cy="200055"/>
                </a:xfrm>
                <a:prstGeom prst="rect">
                  <a:avLst/>
                </a:prstGeom>
                <a:noFill/>
              </p:spPr>
              <p:txBody>
                <a:bodyPr wrap="none" rtlCol="0">
                  <a:spAutoFit/>
                </a:bodyPr>
                <a:lstStyle/>
                <a:p>
                  <a:r>
                    <a:rPr lang="en-US" altLang="zh-CN" sz="700" b="1" dirty="0">
                      <a:solidFill>
                        <a:schemeClr val="bg1"/>
                      </a:solidFill>
                      <a:latin typeface="微软雅黑" panose="020B0503020204020204" pitchFamily="34" charset="-122"/>
                      <a:ea typeface="微软雅黑" panose="020B0503020204020204" pitchFamily="34" charset="-122"/>
                    </a:rPr>
                    <a:t>04</a:t>
                  </a:r>
                  <a:endParaRPr lang="zh-CN" altLang="en-US" sz="700" b="1" dirty="0">
                    <a:solidFill>
                      <a:schemeClr val="bg1"/>
                    </a:solidFill>
                    <a:latin typeface="微软雅黑" panose="020B0503020204020204" pitchFamily="34" charset="-122"/>
                    <a:ea typeface="微软雅黑" panose="020B0503020204020204" pitchFamily="34" charset="-122"/>
                  </a:endParaRPr>
                </a:p>
              </p:txBody>
            </p:sp>
          </p:grpSp>
          <p:sp>
            <p:nvSpPr>
              <p:cNvPr id="112" name="文本框 111">
                <a:extLst>
                  <a:ext uri="{FF2B5EF4-FFF2-40B4-BE49-F238E27FC236}">
                    <a16:creationId xmlns:a16="http://schemas.microsoft.com/office/drawing/2014/main" id="{0F85F2E1-933A-9639-8334-F6B8680FC401}"/>
                  </a:ext>
                </a:extLst>
              </p:cNvPr>
              <p:cNvSpPr txBox="1"/>
              <p:nvPr/>
            </p:nvSpPr>
            <p:spPr>
              <a:xfrm>
                <a:off x="7369692" y="4031606"/>
                <a:ext cx="1082348" cy="246221"/>
              </a:xfrm>
              <a:prstGeom prst="rect">
                <a:avLst/>
              </a:prstGeom>
              <a:noFill/>
            </p:spPr>
            <p:txBody>
              <a:bodyPr wrap="none" rtlCol="0">
                <a:spAutoFit/>
              </a:bodyPr>
              <a:lstStyle/>
              <a:p>
                <a:r>
                  <a:rPr lang="zh-CN" altLang="en-US" sz="1000" b="1" dirty="0">
                    <a:gradFill>
                      <a:gsLst>
                        <a:gs pos="100000">
                          <a:srgbClr val="00A5DE"/>
                        </a:gs>
                        <a:gs pos="0">
                          <a:srgbClr val="00A566"/>
                        </a:gs>
                        <a:gs pos="64000">
                          <a:srgbClr val="49BCBD"/>
                        </a:gs>
                      </a:gsLst>
                      <a:lin ang="0" scaled="0"/>
                    </a:gradFill>
                    <a:latin typeface="微软雅黑" panose="020B0503020204020204" pitchFamily="34" charset="-122"/>
                    <a:ea typeface="微软雅黑" panose="020B0503020204020204" pitchFamily="34" charset="-122"/>
                  </a:rPr>
                  <a:t>利率如何确定？</a:t>
                </a:r>
              </a:p>
            </p:txBody>
          </p:sp>
          <p:sp>
            <p:nvSpPr>
              <p:cNvPr id="113" name="文本框 112">
                <a:extLst>
                  <a:ext uri="{FF2B5EF4-FFF2-40B4-BE49-F238E27FC236}">
                    <a16:creationId xmlns:a16="http://schemas.microsoft.com/office/drawing/2014/main" id="{EF1F5B13-CE23-BFC9-09AF-13D0756CDD09}"/>
                  </a:ext>
                </a:extLst>
              </p:cNvPr>
              <p:cNvSpPr txBox="1"/>
              <p:nvPr/>
            </p:nvSpPr>
            <p:spPr>
              <a:xfrm>
                <a:off x="7140308" y="4230094"/>
                <a:ext cx="1581342" cy="719621"/>
              </a:xfrm>
              <a:prstGeom prst="rect">
                <a:avLst/>
              </a:prstGeom>
              <a:noFill/>
            </p:spPr>
            <p:txBody>
              <a:bodyPr wrap="square" rtlCol="0">
                <a:spAutoFit/>
              </a:bodyPr>
              <a:lstStyle/>
              <a:p>
                <a:pPr>
                  <a:lnSpc>
                    <a:spcPct val="150000"/>
                  </a:lnSpc>
                </a:pPr>
                <a:r>
                  <a:rPr lang="zh-CN" altLang="en-US" sz="700" dirty="0">
                    <a:latin typeface="微软雅黑" panose="020B0503020204020204" pitchFamily="34" charset="-122"/>
                    <a:ea typeface="微软雅黑" panose="020B0503020204020204" pitchFamily="34" charset="-122"/>
                  </a:rPr>
                  <a:t>执行中国人民银行授权全国银行间同业拆借中心发布的同期五年期以上贷款市场报价利率减</a:t>
                </a:r>
                <a:r>
                  <a:rPr lang="en-US" altLang="zh-CN" sz="700" dirty="0">
                    <a:latin typeface="微软雅黑" panose="020B0503020204020204" pitchFamily="34" charset="-122"/>
                    <a:ea typeface="微软雅黑" panose="020B0503020204020204" pitchFamily="34" charset="-122"/>
                  </a:rPr>
                  <a:t>70</a:t>
                </a:r>
                <a:r>
                  <a:rPr lang="zh-CN" altLang="en-US" sz="700" dirty="0">
                    <a:latin typeface="微软雅黑" panose="020B0503020204020204" pitchFamily="34" charset="-122"/>
                    <a:ea typeface="微软雅黑" panose="020B0503020204020204" pitchFamily="34" charset="-122"/>
                  </a:rPr>
                  <a:t>个基点（即</a:t>
                </a:r>
                <a:r>
                  <a:rPr lang="en-US" altLang="zh-CN" sz="700" dirty="0">
                    <a:latin typeface="微软雅黑" panose="020B0503020204020204" pitchFamily="34" charset="-122"/>
                    <a:ea typeface="微软雅黑" panose="020B0503020204020204" pitchFamily="34" charset="-122"/>
                  </a:rPr>
                  <a:t>LPR5Y-0.7%</a:t>
                </a:r>
                <a:r>
                  <a:rPr lang="zh-CN" altLang="en-US" sz="700" dirty="0">
                    <a:latin typeface="微软雅黑" panose="020B0503020204020204" pitchFamily="34" charset="-122"/>
                    <a:ea typeface="微软雅黑" panose="020B0503020204020204" pitchFamily="34" charset="-122"/>
                  </a:rPr>
                  <a:t>）。</a:t>
                </a:r>
              </a:p>
            </p:txBody>
          </p:sp>
        </p:grpSp>
        <p:pic>
          <p:nvPicPr>
            <p:cNvPr id="117" name="图形 116">
              <a:extLst>
                <a:ext uri="{FF2B5EF4-FFF2-40B4-BE49-F238E27FC236}">
                  <a16:creationId xmlns:a16="http://schemas.microsoft.com/office/drawing/2014/main" id="{651F4CC1-D8CB-980A-80B2-23273F3AA75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968692" y="6614834"/>
              <a:ext cx="1095299" cy="840578"/>
            </a:xfrm>
            <a:prstGeom prst="rect">
              <a:avLst/>
            </a:prstGeom>
          </p:spPr>
        </p:pic>
      </p:grpSp>
      <p:grpSp>
        <p:nvGrpSpPr>
          <p:cNvPr id="119" name="组合 118">
            <a:extLst>
              <a:ext uri="{FF2B5EF4-FFF2-40B4-BE49-F238E27FC236}">
                <a16:creationId xmlns:a16="http://schemas.microsoft.com/office/drawing/2014/main" id="{FF086689-B9BF-0C4C-BBB6-0ACCBEDD97ED}"/>
              </a:ext>
            </a:extLst>
          </p:cNvPr>
          <p:cNvGrpSpPr/>
          <p:nvPr/>
        </p:nvGrpSpPr>
        <p:grpSpPr>
          <a:xfrm>
            <a:off x="3698781" y="1385861"/>
            <a:ext cx="2822695" cy="877469"/>
            <a:chOff x="7140307" y="4031606"/>
            <a:chExt cx="2822695" cy="877469"/>
          </a:xfrm>
        </p:grpSpPr>
        <p:grpSp>
          <p:nvGrpSpPr>
            <p:cNvPr id="120" name="组合 119">
              <a:extLst>
                <a:ext uri="{FF2B5EF4-FFF2-40B4-BE49-F238E27FC236}">
                  <a16:creationId xmlns:a16="http://schemas.microsoft.com/office/drawing/2014/main" id="{5341850C-4A56-9A96-A9F1-029B25038E33}"/>
                </a:ext>
              </a:extLst>
            </p:cNvPr>
            <p:cNvGrpSpPr/>
            <p:nvPr/>
          </p:nvGrpSpPr>
          <p:grpSpPr>
            <a:xfrm>
              <a:off x="7140308" y="4049970"/>
              <a:ext cx="296876" cy="200055"/>
              <a:chOff x="7140308" y="4049970"/>
              <a:chExt cx="296876" cy="200055"/>
            </a:xfrm>
          </p:grpSpPr>
          <p:sp>
            <p:nvSpPr>
              <p:cNvPr id="123" name="图形 40">
                <a:extLst>
                  <a:ext uri="{FF2B5EF4-FFF2-40B4-BE49-F238E27FC236}">
                    <a16:creationId xmlns:a16="http://schemas.microsoft.com/office/drawing/2014/main" id="{337857D5-4D1C-3191-130D-818025E8B8D1}"/>
                  </a:ext>
                </a:extLst>
              </p:cNvPr>
              <p:cNvSpPr/>
              <p:nvPr/>
            </p:nvSpPr>
            <p:spPr>
              <a:xfrm>
                <a:off x="7197695" y="4067174"/>
                <a:ext cx="195552" cy="165648"/>
              </a:xfrm>
              <a:custGeom>
                <a:avLst/>
                <a:gdLst>
                  <a:gd name="connsiteX0" fmla="*/ 121349 w 143255"/>
                  <a:gd name="connsiteY0" fmla="*/ 82582 h 121348"/>
                  <a:gd name="connsiteX1" fmla="*/ 121349 w 143255"/>
                  <a:gd name="connsiteY1" fmla="*/ 32957 h 121348"/>
                  <a:gd name="connsiteX2" fmla="*/ 88392 w 143255"/>
                  <a:gd name="connsiteY2" fmla="*/ 0 h 121348"/>
                  <a:gd name="connsiteX3" fmla="*/ 32957 w 143255"/>
                  <a:gd name="connsiteY3" fmla="*/ 0 h 121348"/>
                  <a:gd name="connsiteX4" fmla="*/ 0 w 143255"/>
                  <a:gd name="connsiteY4" fmla="*/ 32957 h 121348"/>
                  <a:gd name="connsiteX5" fmla="*/ 0 w 143255"/>
                  <a:gd name="connsiteY5" fmla="*/ 88392 h 121348"/>
                  <a:gd name="connsiteX6" fmla="*/ 32957 w 143255"/>
                  <a:gd name="connsiteY6" fmla="*/ 121349 h 121348"/>
                  <a:gd name="connsiteX7" fmla="*/ 143256 w 143255"/>
                  <a:gd name="connsiteY7" fmla="*/ 121349 h 121348"/>
                  <a:gd name="connsiteX8" fmla="*/ 130874 w 143255"/>
                  <a:gd name="connsiteY8" fmla="*/ 107633 h 121348"/>
                  <a:gd name="connsiteX9" fmla="*/ 121253 w 143255"/>
                  <a:gd name="connsiteY9" fmla="*/ 82677 h 12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5" h="121348">
                    <a:moveTo>
                      <a:pt x="121349" y="82582"/>
                    </a:moveTo>
                    <a:lnTo>
                      <a:pt x="121349" y="32957"/>
                    </a:lnTo>
                    <a:cubicBezTo>
                      <a:pt x="121349" y="14764"/>
                      <a:pt x="106585" y="0"/>
                      <a:pt x="88392" y="0"/>
                    </a:cubicBezTo>
                    <a:lnTo>
                      <a:pt x="32957" y="0"/>
                    </a:lnTo>
                    <a:cubicBezTo>
                      <a:pt x="14764" y="0"/>
                      <a:pt x="0" y="14764"/>
                      <a:pt x="0" y="32957"/>
                    </a:cubicBezTo>
                    <a:lnTo>
                      <a:pt x="0" y="88392"/>
                    </a:lnTo>
                    <a:cubicBezTo>
                      <a:pt x="0" y="106585"/>
                      <a:pt x="14764" y="121349"/>
                      <a:pt x="32957" y="121349"/>
                    </a:cubicBezTo>
                    <a:lnTo>
                      <a:pt x="143256" y="121349"/>
                    </a:lnTo>
                    <a:lnTo>
                      <a:pt x="130874" y="107633"/>
                    </a:lnTo>
                    <a:cubicBezTo>
                      <a:pt x="124682" y="100775"/>
                      <a:pt x="121253" y="91916"/>
                      <a:pt x="121253" y="82677"/>
                    </a:cubicBezTo>
                    <a:close/>
                  </a:path>
                </a:pathLst>
              </a:custGeom>
              <a:gradFill>
                <a:gsLst>
                  <a:gs pos="100000">
                    <a:srgbClr val="00A5DE"/>
                  </a:gs>
                  <a:gs pos="0">
                    <a:srgbClr val="00A566"/>
                  </a:gs>
                  <a:gs pos="64000">
                    <a:srgbClr val="49BCBD"/>
                  </a:gs>
                </a:gsLst>
                <a:lin ang="1800000" scaled="0"/>
              </a:gradFill>
              <a:ln w="9525" cap="flat">
                <a:noFill/>
                <a:prstDash val="solid"/>
                <a:miter/>
              </a:ln>
            </p:spPr>
            <p:txBody>
              <a:bodyPr rtlCol="0" anchor="ctr"/>
              <a:lstStyle/>
              <a:p>
                <a:endParaRPr lang="zh-CN" altLang="en-US"/>
              </a:p>
            </p:txBody>
          </p:sp>
          <p:sp>
            <p:nvSpPr>
              <p:cNvPr id="124" name="文本框 123">
                <a:extLst>
                  <a:ext uri="{FF2B5EF4-FFF2-40B4-BE49-F238E27FC236}">
                    <a16:creationId xmlns:a16="http://schemas.microsoft.com/office/drawing/2014/main" id="{3B354930-3C5D-27C6-92CD-F02A1216E021}"/>
                  </a:ext>
                </a:extLst>
              </p:cNvPr>
              <p:cNvSpPr txBox="1"/>
              <p:nvPr/>
            </p:nvSpPr>
            <p:spPr>
              <a:xfrm>
                <a:off x="7140308" y="4049970"/>
                <a:ext cx="296876" cy="200055"/>
              </a:xfrm>
              <a:prstGeom prst="rect">
                <a:avLst/>
              </a:prstGeom>
              <a:noFill/>
            </p:spPr>
            <p:txBody>
              <a:bodyPr wrap="none" rtlCol="0">
                <a:spAutoFit/>
              </a:bodyPr>
              <a:lstStyle/>
              <a:p>
                <a:r>
                  <a:rPr lang="en-US" altLang="zh-CN" sz="700" b="1" dirty="0">
                    <a:solidFill>
                      <a:schemeClr val="bg1"/>
                    </a:solidFill>
                    <a:latin typeface="微软雅黑" panose="020B0503020204020204" pitchFamily="34" charset="-122"/>
                    <a:ea typeface="微软雅黑" panose="020B0503020204020204" pitchFamily="34" charset="-122"/>
                  </a:rPr>
                  <a:t>06</a:t>
                </a:r>
                <a:endParaRPr lang="zh-CN" altLang="en-US" sz="700" b="1" dirty="0">
                  <a:solidFill>
                    <a:schemeClr val="bg1"/>
                  </a:solidFill>
                  <a:latin typeface="微软雅黑" panose="020B0503020204020204" pitchFamily="34" charset="-122"/>
                  <a:ea typeface="微软雅黑" panose="020B0503020204020204" pitchFamily="34" charset="-122"/>
                </a:endParaRPr>
              </a:p>
            </p:txBody>
          </p:sp>
        </p:grpSp>
        <p:sp>
          <p:nvSpPr>
            <p:cNvPr id="121" name="文本框 120">
              <a:extLst>
                <a:ext uri="{FF2B5EF4-FFF2-40B4-BE49-F238E27FC236}">
                  <a16:creationId xmlns:a16="http://schemas.microsoft.com/office/drawing/2014/main" id="{AD08C5F5-338C-3EC0-6404-B88850035FB4}"/>
                </a:ext>
              </a:extLst>
            </p:cNvPr>
            <p:cNvSpPr txBox="1"/>
            <p:nvPr/>
          </p:nvSpPr>
          <p:spPr>
            <a:xfrm>
              <a:off x="7369692" y="4031606"/>
              <a:ext cx="1396536" cy="246221"/>
            </a:xfrm>
            <a:prstGeom prst="rect">
              <a:avLst/>
            </a:prstGeom>
            <a:noFill/>
          </p:spPr>
          <p:txBody>
            <a:bodyPr wrap="none" rtlCol="0">
              <a:spAutoFit/>
            </a:bodyPr>
            <a:lstStyle/>
            <a:p>
              <a:r>
                <a:rPr lang="en-US" altLang="zh-CN" sz="1000" b="1" dirty="0">
                  <a:gradFill>
                    <a:gsLst>
                      <a:gs pos="100000">
                        <a:srgbClr val="00A5DE"/>
                      </a:gs>
                      <a:gs pos="0">
                        <a:srgbClr val="00A566"/>
                      </a:gs>
                      <a:gs pos="64000">
                        <a:srgbClr val="49BCBD"/>
                      </a:gs>
                    </a:gsLst>
                    <a:lin ang="0" scaled="0"/>
                  </a:gradFill>
                  <a:latin typeface="微软雅黑" panose="020B0503020204020204" pitchFamily="34" charset="-122"/>
                  <a:ea typeface="微软雅黑" panose="020B0503020204020204" pitchFamily="34" charset="-122"/>
                </a:rPr>
                <a:t>2025</a:t>
              </a:r>
              <a:r>
                <a:rPr lang="zh-CN" altLang="en-US" sz="1000" b="1" dirty="0">
                  <a:gradFill>
                    <a:gsLst>
                      <a:gs pos="100000">
                        <a:srgbClr val="00A5DE"/>
                      </a:gs>
                      <a:gs pos="0">
                        <a:srgbClr val="00A566"/>
                      </a:gs>
                      <a:gs pos="64000">
                        <a:srgbClr val="49BCBD"/>
                      </a:gs>
                    </a:gsLst>
                    <a:lin ang="0" scaled="0"/>
                  </a:gradFill>
                  <a:latin typeface="微软雅黑" panose="020B0503020204020204" pitchFamily="34" charset="-122"/>
                  <a:ea typeface="微软雅黑" panose="020B0503020204020204" pitchFamily="34" charset="-122"/>
                </a:rPr>
                <a:t>年度阶段性政策</a:t>
              </a:r>
            </a:p>
          </p:txBody>
        </p:sp>
        <p:sp>
          <p:nvSpPr>
            <p:cNvPr id="122" name="文本框 121">
              <a:extLst>
                <a:ext uri="{FF2B5EF4-FFF2-40B4-BE49-F238E27FC236}">
                  <a16:creationId xmlns:a16="http://schemas.microsoft.com/office/drawing/2014/main" id="{E3CFAE2B-DF6E-D92D-157B-F0A052226C58}"/>
                </a:ext>
              </a:extLst>
            </p:cNvPr>
            <p:cNvSpPr txBox="1"/>
            <p:nvPr/>
          </p:nvSpPr>
          <p:spPr>
            <a:xfrm>
              <a:off x="7140307" y="4189454"/>
              <a:ext cx="2822695" cy="719621"/>
            </a:xfrm>
            <a:prstGeom prst="rect">
              <a:avLst/>
            </a:prstGeom>
            <a:noFill/>
          </p:spPr>
          <p:txBody>
            <a:bodyPr wrap="square" rtlCol="0">
              <a:spAutoFit/>
            </a:bodyPr>
            <a:lstStyle/>
            <a:p>
              <a:pPr>
                <a:lnSpc>
                  <a:spcPct val="150000"/>
                </a:lnSpc>
              </a:pPr>
              <a:r>
                <a:rPr lang="zh-CN" altLang="en-US" sz="700" dirty="0">
                  <a:latin typeface="微软雅黑" panose="020B0503020204020204" pitchFamily="34" charset="-122"/>
                  <a:ea typeface="微软雅黑" panose="020B0503020204020204" pitchFamily="34" charset="-122"/>
                </a:rPr>
                <a:t>        国家开发银行将根据财政部、教育部、人民银行、国家金融监管总局的最新要求，对符合免息政策要求的借款学生实行免息及按借款学生意愿办理本金延期偿还。相关公告可在国家开发银行官方网站或微信公众号上查看。</a:t>
              </a:r>
            </a:p>
          </p:txBody>
        </p:sp>
      </p:grpSp>
      <p:grpSp>
        <p:nvGrpSpPr>
          <p:cNvPr id="125" name="组合 124">
            <a:extLst>
              <a:ext uri="{FF2B5EF4-FFF2-40B4-BE49-F238E27FC236}">
                <a16:creationId xmlns:a16="http://schemas.microsoft.com/office/drawing/2014/main" id="{69A53D0F-3E8A-F37A-4F18-7ECC12492906}"/>
              </a:ext>
            </a:extLst>
          </p:cNvPr>
          <p:cNvGrpSpPr/>
          <p:nvPr/>
        </p:nvGrpSpPr>
        <p:grpSpPr>
          <a:xfrm>
            <a:off x="3694884" y="226136"/>
            <a:ext cx="2978856" cy="1200634"/>
            <a:chOff x="7140307" y="4031606"/>
            <a:chExt cx="2978856" cy="1200634"/>
          </a:xfrm>
        </p:grpSpPr>
        <p:grpSp>
          <p:nvGrpSpPr>
            <p:cNvPr id="126" name="组合 125">
              <a:extLst>
                <a:ext uri="{FF2B5EF4-FFF2-40B4-BE49-F238E27FC236}">
                  <a16:creationId xmlns:a16="http://schemas.microsoft.com/office/drawing/2014/main" id="{574F463F-2653-2208-3CA4-02BAC5571B2F}"/>
                </a:ext>
              </a:extLst>
            </p:cNvPr>
            <p:cNvGrpSpPr/>
            <p:nvPr/>
          </p:nvGrpSpPr>
          <p:grpSpPr>
            <a:xfrm>
              <a:off x="7140308" y="4049970"/>
              <a:ext cx="296876" cy="200055"/>
              <a:chOff x="7140308" y="4049970"/>
              <a:chExt cx="296876" cy="200055"/>
            </a:xfrm>
          </p:grpSpPr>
          <p:sp>
            <p:nvSpPr>
              <p:cNvPr id="129" name="图形 40">
                <a:extLst>
                  <a:ext uri="{FF2B5EF4-FFF2-40B4-BE49-F238E27FC236}">
                    <a16:creationId xmlns:a16="http://schemas.microsoft.com/office/drawing/2014/main" id="{6824BB8B-F81D-A119-1818-AF67F747595D}"/>
                  </a:ext>
                </a:extLst>
              </p:cNvPr>
              <p:cNvSpPr/>
              <p:nvPr/>
            </p:nvSpPr>
            <p:spPr>
              <a:xfrm>
                <a:off x="7197695" y="4067174"/>
                <a:ext cx="195552" cy="165648"/>
              </a:xfrm>
              <a:custGeom>
                <a:avLst/>
                <a:gdLst>
                  <a:gd name="connsiteX0" fmla="*/ 121349 w 143255"/>
                  <a:gd name="connsiteY0" fmla="*/ 82582 h 121348"/>
                  <a:gd name="connsiteX1" fmla="*/ 121349 w 143255"/>
                  <a:gd name="connsiteY1" fmla="*/ 32957 h 121348"/>
                  <a:gd name="connsiteX2" fmla="*/ 88392 w 143255"/>
                  <a:gd name="connsiteY2" fmla="*/ 0 h 121348"/>
                  <a:gd name="connsiteX3" fmla="*/ 32957 w 143255"/>
                  <a:gd name="connsiteY3" fmla="*/ 0 h 121348"/>
                  <a:gd name="connsiteX4" fmla="*/ 0 w 143255"/>
                  <a:gd name="connsiteY4" fmla="*/ 32957 h 121348"/>
                  <a:gd name="connsiteX5" fmla="*/ 0 w 143255"/>
                  <a:gd name="connsiteY5" fmla="*/ 88392 h 121348"/>
                  <a:gd name="connsiteX6" fmla="*/ 32957 w 143255"/>
                  <a:gd name="connsiteY6" fmla="*/ 121349 h 121348"/>
                  <a:gd name="connsiteX7" fmla="*/ 143256 w 143255"/>
                  <a:gd name="connsiteY7" fmla="*/ 121349 h 121348"/>
                  <a:gd name="connsiteX8" fmla="*/ 130874 w 143255"/>
                  <a:gd name="connsiteY8" fmla="*/ 107633 h 121348"/>
                  <a:gd name="connsiteX9" fmla="*/ 121253 w 143255"/>
                  <a:gd name="connsiteY9" fmla="*/ 82677 h 12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5" h="121348">
                    <a:moveTo>
                      <a:pt x="121349" y="82582"/>
                    </a:moveTo>
                    <a:lnTo>
                      <a:pt x="121349" y="32957"/>
                    </a:lnTo>
                    <a:cubicBezTo>
                      <a:pt x="121349" y="14764"/>
                      <a:pt x="106585" y="0"/>
                      <a:pt x="88392" y="0"/>
                    </a:cubicBezTo>
                    <a:lnTo>
                      <a:pt x="32957" y="0"/>
                    </a:lnTo>
                    <a:cubicBezTo>
                      <a:pt x="14764" y="0"/>
                      <a:pt x="0" y="14764"/>
                      <a:pt x="0" y="32957"/>
                    </a:cubicBezTo>
                    <a:lnTo>
                      <a:pt x="0" y="88392"/>
                    </a:lnTo>
                    <a:cubicBezTo>
                      <a:pt x="0" y="106585"/>
                      <a:pt x="14764" y="121349"/>
                      <a:pt x="32957" y="121349"/>
                    </a:cubicBezTo>
                    <a:lnTo>
                      <a:pt x="143256" y="121349"/>
                    </a:lnTo>
                    <a:lnTo>
                      <a:pt x="130874" y="107633"/>
                    </a:lnTo>
                    <a:cubicBezTo>
                      <a:pt x="124682" y="100775"/>
                      <a:pt x="121253" y="91916"/>
                      <a:pt x="121253" y="82677"/>
                    </a:cubicBezTo>
                    <a:close/>
                  </a:path>
                </a:pathLst>
              </a:custGeom>
              <a:gradFill>
                <a:gsLst>
                  <a:gs pos="100000">
                    <a:srgbClr val="00A5DE"/>
                  </a:gs>
                  <a:gs pos="0">
                    <a:srgbClr val="00A566"/>
                  </a:gs>
                  <a:gs pos="64000">
                    <a:srgbClr val="49BCBD"/>
                  </a:gs>
                </a:gsLst>
                <a:lin ang="1800000" scaled="0"/>
              </a:gradFill>
              <a:ln w="9525" cap="flat">
                <a:noFill/>
                <a:prstDash val="solid"/>
                <a:miter/>
              </a:ln>
            </p:spPr>
            <p:txBody>
              <a:bodyPr rtlCol="0" anchor="ctr"/>
              <a:lstStyle/>
              <a:p>
                <a:endParaRPr lang="zh-CN" altLang="en-US"/>
              </a:p>
            </p:txBody>
          </p:sp>
          <p:sp>
            <p:nvSpPr>
              <p:cNvPr id="130" name="文本框 129">
                <a:extLst>
                  <a:ext uri="{FF2B5EF4-FFF2-40B4-BE49-F238E27FC236}">
                    <a16:creationId xmlns:a16="http://schemas.microsoft.com/office/drawing/2014/main" id="{BE2BF570-7B8D-AAAA-1449-DFF12CF07CC8}"/>
                  </a:ext>
                </a:extLst>
              </p:cNvPr>
              <p:cNvSpPr txBox="1"/>
              <p:nvPr/>
            </p:nvSpPr>
            <p:spPr>
              <a:xfrm>
                <a:off x="7140308" y="4049970"/>
                <a:ext cx="296876" cy="200055"/>
              </a:xfrm>
              <a:prstGeom prst="rect">
                <a:avLst/>
              </a:prstGeom>
              <a:noFill/>
            </p:spPr>
            <p:txBody>
              <a:bodyPr wrap="none" rtlCol="0">
                <a:spAutoFit/>
              </a:bodyPr>
              <a:lstStyle/>
              <a:p>
                <a:r>
                  <a:rPr lang="en-US" altLang="zh-CN" sz="700" b="1" dirty="0">
                    <a:solidFill>
                      <a:schemeClr val="bg1"/>
                    </a:solidFill>
                    <a:latin typeface="微软雅黑" panose="020B0503020204020204" pitchFamily="34" charset="-122"/>
                    <a:ea typeface="微软雅黑" panose="020B0503020204020204" pitchFamily="34" charset="-122"/>
                  </a:rPr>
                  <a:t>05</a:t>
                </a:r>
                <a:endParaRPr lang="zh-CN" altLang="en-US" sz="700" b="1" dirty="0">
                  <a:solidFill>
                    <a:schemeClr val="bg1"/>
                  </a:solidFill>
                  <a:latin typeface="微软雅黑" panose="020B0503020204020204" pitchFamily="34" charset="-122"/>
                  <a:ea typeface="微软雅黑" panose="020B0503020204020204" pitchFamily="34" charset="-122"/>
                </a:endParaRPr>
              </a:p>
            </p:txBody>
          </p:sp>
        </p:grpSp>
        <p:sp>
          <p:nvSpPr>
            <p:cNvPr id="127" name="文本框 126">
              <a:extLst>
                <a:ext uri="{FF2B5EF4-FFF2-40B4-BE49-F238E27FC236}">
                  <a16:creationId xmlns:a16="http://schemas.microsoft.com/office/drawing/2014/main" id="{6DE70DC2-78E9-9FF9-2779-16B94950E062}"/>
                </a:ext>
              </a:extLst>
            </p:cNvPr>
            <p:cNvSpPr txBox="1"/>
            <p:nvPr/>
          </p:nvSpPr>
          <p:spPr>
            <a:xfrm>
              <a:off x="7369692" y="4031606"/>
              <a:ext cx="2749471" cy="246221"/>
            </a:xfrm>
            <a:prstGeom prst="rect">
              <a:avLst/>
            </a:prstGeom>
            <a:noFill/>
          </p:spPr>
          <p:txBody>
            <a:bodyPr wrap="none" rtlCol="0">
              <a:spAutoFit/>
            </a:bodyPr>
            <a:lstStyle/>
            <a:p>
              <a:r>
                <a:rPr lang="zh-CN" altLang="en-US" sz="1000" b="1" dirty="0">
                  <a:gradFill>
                    <a:gsLst>
                      <a:gs pos="100000">
                        <a:srgbClr val="00A5DE"/>
                      </a:gs>
                      <a:gs pos="0">
                        <a:srgbClr val="00A566"/>
                      </a:gs>
                      <a:gs pos="64000">
                        <a:srgbClr val="49BCBD"/>
                      </a:gs>
                    </a:gsLst>
                    <a:lin ang="0" scaled="0"/>
                  </a:gradFill>
                  <a:latin typeface="微软雅黑" panose="020B0503020204020204" pitchFamily="34" charset="-122"/>
                  <a:ea typeface="微软雅黑" panose="020B0503020204020204" pitchFamily="34" charset="-122"/>
                </a:rPr>
                <a:t>什么时候开始还款，还本宽限期是多长时间？</a:t>
              </a:r>
            </a:p>
          </p:txBody>
        </p:sp>
        <p:sp>
          <p:nvSpPr>
            <p:cNvPr id="128" name="文本框 127">
              <a:extLst>
                <a:ext uri="{FF2B5EF4-FFF2-40B4-BE49-F238E27FC236}">
                  <a16:creationId xmlns:a16="http://schemas.microsoft.com/office/drawing/2014/main" id="{A3AB2BF6-4511-B963-EAB5-4CA4577BC83F}"/>
                </a:ext>
              </a:extLst>
            </p:cNvPr>
            <p:cNvSpPr txBox="1"/>
            <p:nvPr/>
          </p:nvSpPr>
          <p:spPr>
            <a:xfrm>
              <a:off x="7140307" y="4189454"/>
              <a:ext cx="2822695" cy="1042786"/>
            </a:xfrm>
            <a:prstGeom prst="rect">
              <a:avLst/>
            </a:prstGeom>
            <a:noFill/>
          </p:spPr>
          <p:txBody>
            <a:bodyPr wrap="square" rtlCol="0">
              <a:spAutoFit/>
            </a:bodyPr>
            <a:lstStyle/>
            <a:p>
              <a:pPr>
                <a:lnSpc>
                  <a:spcPct val="150000"/>
                </a:lnSpc>
              </a:pPr>
              <a:r>
                <a:rPr lang="zh-CN" altLang="en-US" sz="700" dirty="0">
                  <a:latin typeface="微软雅黑" panose="020B0503020204020204" pitchFamily="34" charset="-122"/>
                  <a:ea typeface="微软雅黑" panose="020B0503020204020204" pitchFamily="34" charset="-122"/>
                </a:rPr>
                <a:t>        学生在读期间利息全部由财政补贴。毕业后继续攻读学位的借款学生，应在毕业当年的</a:t>
              </a:r>
              <a:r>
                <a:rPr lang="en-US" altLang="zh-CN" sz="700" dirty="0">
                  <a:latin typeface="微软雅黑" panose="020B0503020204020204" pitchFamily="34" charset="-122"/>
                  <a:ea typeface="微软雅黑" panose="020B0503020204020204" pitchFamily="34" charset="-122"/>
                </a:rPr>
                <a:t>7</a:t>
              </a:r>
              <a:r>
                <a:rPr lang="zh-CN" altLang="en-US" sz="700" dirty="0">
                  <a:latin typeface="微软雅黑" panose="020B0503020204020204" pitchFamily="34" charset="-122"/>
                  <a:ea typeface="微软雅黑" panose="020B0503020204020204" pitchFamily="34" charset="-122"/>
                </a:rPr>
                <a:t>月</a:t>
              </a:r>
              <a:r>
                <a:rPr lang="en-US" altLang="zh-CN" sz="700" dirty="0">
                  <a:latin typeface="微软雅黑" panose="020B0503020204020204" pitchFamily="34" charset="-122"/>
                  <a:ea typeface="微软雅黑" panose="020B0503020204020204" pitchFamily="34" charset="-122"/>
                </a:rPr>
                <a:t>31</a:t>
              </a:r>
              <a:r>
                <a:rPr lang="zh-CN" altLang="en-US" sz="700" dirty="0">
                  <a:latin typeface="微软雅黑" panose="020B0503020204020204" pitchFamily="34" charset="-122"/>
                  <a:ea typeface="微软雅黑" panose="020B0503020204020204" pitchFamily="34" charset="-122"/>
                </a:rPr>
                <a:t>日前向县级学生资助管理部门提出申请并提供书面证明，审核通过后，可继续享受贴息；不再继续攻读学位的，自毕业当年起自付利息，可享受</a:t>
              </a:r>
              <a:r>
                <a:rPr lang="en-US" altLang="zh-CN" sz="700" dirty="0">
                  <a:latin typeface="微软雅黑" panose="020B0503020204020204" pitchFamily="34" charset="-122"/>
                  <a:ea typeface="微软雅黑" panose="020B0503020204020204" pitchFamily="34" charset="-122"/>
                </a:rPr>
                <a:t>5</a:t>
              </a:r>
              <a:r>
                <a:rPr lang="zh-CN" altLang="en-US" sz="700" dirty="0">
                  <a:latin typeface="微软雅黑" panose="020B0503020204020204" pitchFamily="34" charset="-122"/>
                  <a:ea typeface="微软雅黑" panose="020B0503020204020204" pitchFamily="34" charset="-122"/>
                </a:rPr>
                <a:t>年的还本宽限期，期间只需偿还利息，暂缓偿还本金，如毕业后剩余贷款期限小于</a:t>
              </a:r>
              <a:r>
                <a:rPr lang="en-US" altLang="zh-CN" sz="700" dirty="0">
                  <a:latin typeface="微软雅黑" panose="020B0503020204020204" pitchFamily="34" charset="-122"/>
                  <a:ea typeface="微软雅黑" panose="020B0503020204020204" pitchFamily="34" charset="-122"/>
                </a:rPr>
                <a:t>5</a:t>
              </a:r>
              <a:r>
                <a:rPr lang="zh-CN" altLang="en-US" sz="700" dirty="0">
                  <a:latin typeface="微软雅黑" panose="020B0503020204020204" pitchFamily="34" charset="-122"/>
                  <a:ea typeface="微软雅黑" panose="020B0503020204020204" pitchFamily="34" charset="-122"/>
                </a:rPr>
                <a:t>年，则按</a:t>
              </a:r>
              <a:r>
                <a:rPr lang="en-US" altLang="zh-CN" sz="700" dirty="0">
                  <a:latin typeface="微软雅黑" panose="020B0503020204020204" pitchFamily="34" charset="-122"/>
                  <a:ea typeface="微软雅黑" panose="020B0503020204020204" pitchFamily="34" charset="-122"/>
                </a:rPr>
                <a:t>《</a:t>
              </a:r>
              <a:r>
                <a:rPr lang="zh-CN" altLang="en-US" sz="700" dirty="0">
                  <a:latin typeface="微软雅黑" panose="020B0503020204020204" pitchFamily="34" charset="-122"/>
                  <a:ea typeface="微软雅黑" panose="020B0503020204020204" pitchFamily="34" charset="-122"/>
                </a:rPr>
                <a:t>借款合同</a:t>
              </a:r>
              <a:r>
                <a:rPr lang="en-US" altLang="zh-CN" sz="700" dirty="0">
                  <a:latin typeface="微软雅黑" panose="020B0503020204020204" pitchFamily="34" charset="-122"/>
                  <a:ea typeface="微软雅黑" panose="020B0503020204020204" pitchFamily="34" charset="-122"/>
                </a:rPr>
                <a:t>》</a:t>
              </a:r>
              <a:r>
                <a:rPr lang="zh-CN" altLang="en-US" sz="700" dirty="0">
                  <a:latin typeface="微软雅黑" panose="020B0503020204020204" pitchFamily="34" charset="-122"/>
                  <a:ea typeface="微软雅黑" panose="020B0503020204020204" pitchFamily="34" charset="-122"/>
                </a:rPr>
                <a:t>约定的还款计划还款。</a:t>
              </a:r>
            </a:p>
          </p:txBody>
        </p:sp>
      </p:grpSp>
      <p:pic>
        <p:nvPicPr>
          <p:cNvPr id="132" name="图形 131">
            <a:extLst>
              <a:ext uri="{FF2B5EF4-FFF2-40B4-BE49-F238E27FC236}">
                <a16:creationId xmlns:a16="http://schemas.microsoft.com/office/drawing/2014/main" id="{7C961379-5969-75EA-0B25-A8E950185DF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595287" y="2387349"/>
            <a:ext cx="3069083" cy="1076172"/>
          </a:xfrm>
          <a:prstGeom prst="rect">
            <a:avLst/>
          </a:prstGeom>
        </p:spPr>
      </p:pic>
      <p:sp>
        <p:nvSpPr>
          <p:cNvPr id="131" name="矩形: 圆角 130">
            <a:extLst>
              <a:ext uri="{FF2B5EF4-FFF2-40B4-BE49-F238E27FC236}">
                <a16:creationId xmlns:a16="http://schemas.microsoft.com/office/drawing/2014/main" id="{B786872F-ED21-594D-EDCC-8758E0FC6B74}"/>
              </a:ext>
            </a:extLst>
          </p:cNvPr>
          <p:cNvSpPr/>
          <p:nvPr/>
        </p:nvSpPr>
        <p:spPr>
          <a:xfrm>
            <a:off x="3589815" y="2801564"/>
            <a:ext cx="3080028" cy="4473435"/>
          </a:xfrm>
          <a:prstGeom prst="roundRect">
            <a:avLst>
              <a:gd name="adj" fmla="val 81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133" name="文本框 132">
            <a:extLst>
              <a:ext uri="{FF2B5EF4-FFF2-40B4-BE49-F238E27FC236}">
                <a16:creationId xmlns:a16="http://schemas.microsoft.com/office/drawing/2014/main" id="{A5AEE1C5-C307-3286-1B31-21D6692A2ACA}"/>
              </a:ext>
            </a:extLst>
          </p:cNvPr>
          <p:cNvSpPr txBox="1"/>
          <p:nvPr/>
        </p:nvSpPr>
        <p:spPr>
          <a:xfrm>
            <a:off x="3955336" y="2461266"/>
            <a:ext cx="913439" cy="292388"/>
          </a:xfrm>
          <a:prstGeom prst="rect">
            <a:avLst/>
          </a:prstGeom>
          <a:noFill/>
        </p:spPr>
        <p:txBody>
          <a:bodyPr wrap="square" rtlCol="0">
            <a:spAutoFit/>
          </a:bodyPr>
          <a:lstStyle/>
          <a:p>
            <a:r>
              <a:rPr lang="zh-CN" altLang="en-US" sz="1300" b="1" dirty="0">
                <a:solidFill>
                  <a:schemeClr val="bg1"/>
                </a:solidFill>
                <a:latin typeface="微软雅黑" panose="020B0503020204020204" pitchFamily="34" charset="-122"/>
                <a:ea typeface="微软雅黑" panose="020B0503020204020204" pitchFamily="34" charset="-122"/>
              </a:rPr>
              <a:t>申请条件</a:t>
            </a:r>
          </a:p>
        </p:txBody>
      </p:sp>
      <p:grpSp>
        <p:nvGrpSpPr>
          <p:cNvPr id="134" name="组合 133">
            <a:extLst>
              <a:ext uri="{FF2B5EF4-FFF2-40B4-BE49-F238E27FC236}">
                <a16:creationId xmlns:a16="http://schemas.microsoft.com/office/drawing/2014/main" id="{6EE2E531-736B-E5C3-B1D3-960767B5BD8F}"/>
              </a:ext>
            </a:extLst>
          </p:cNvPr>
          <p:cNvGrpSpPr/>
          <p:nvPr/>
        </p:nvGrpSpPr>
        <p:grpSpPr>
          <a:xfrm>
            <a:off x="5871911" y="2724188"/>
            <a:ext cx="321557" cy="170252"/>
            <a:chOff x="6739731" y="3732212"/>
            <a:chExt cx="201739" cy="106813"/>
          </a:xfrm>
        </p:grpSpPr>
        <p:sp>
          <p:nvSpPr>
            <p:cNvPr id="135" name="任意多边形: 形状 134">
              <a:extLst>
                <a:ext uri="{FF2B5EF4-FFF2-40B4-BE49-F238E27FC236}">
                  <a16:creationId xmlns:a16="http://schemas.microsoft.com/office/drawing/2014/main" id="{91208AFE-3BEC-CAF2-116C-7B92D91CF448}"/>
                </a:ext>
              </a:extLst>
            </p:cNvPr>
            <p:cNvSpPr/>
            <p:nvPr/>
          </p:nvSpPr>
          <p:spPr>
            <a:xfrm>
              <a:off x="6739731" y="3794639"/>
              <a:ext cx="44386" cy="44386"/>
            </a:xfrm>
            <a:custGeom>
              <a:avLst/>
              <a:gdLst>
                <a:gd name="connsiteX0" fmla="*/ 44387 w 44386"/>
                <a:gd name="connsiteY0" fmla="*/ 22193 h 44386"/>
                <a:gd name="connsiteX1" fmla="*/ 22193 w 44386"/>
                <a:gd name="connsiteY1" fmla="*/ 44387 h 44386"/>
                <a:gd name="connsiteX2" fmla="*/ 0 w 44386"/>
                <a:gd name="connsiteY2" fmla="*/ 22193 h 44386"/>
                <a:gd name="connsiteX3" fmla="*/ 22193 w 44386"/>
                <a:gd name="connsiteY3" fmla="*/ 0 h 44386"/>
                <a:gd name="connsiteX4" fmla="*/ 44387 w 44386"/>
                <a:gd name="connsiteY4" fmla="*/ 22193 h 44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86" h="44386">
                  <a:moveTo>
                    <a:pt x="44387" y="22193"/>
                  </a:moveTo>
                  <a:cubicBezTo>
                    <a:pt x="44387" y="34450"/>
                    <a:pt x="34450" y="44387"/>
                    <a:pt x="22193" y="44387"/>
                  </a:cubicBezTo>
                  <a:cubicBezTo>
                    <a:pt x="9936" y="44387"/>
                    <a:pt x="0" y="34450"/>
                    <a:pt x="0" y="22193"/>
                  </a:cubicBezTo>
                  <a:cubicBezTo>
                    <a:pt x="0" y="9936"/>
                    <a:pt x="9936" y="0"/>
                    <a:pt x="22193" y="0"/>
                  </a:cubicBezTo>
                  <a:cubicBezTo>
                    <a:pt x="34450" y="0"/>
                    <a:pt x="44387" y="9936"/>
                    <a:pt x="44387" y="22193"/>
                  </a:cubicBezTo>
                  <a:close/>
                </a:path>
              </a:pathLst>
            </a:custGeom>
            <a:solidFill>
              <a:srgbClr val="009FD3"/>
            </a:solidFill>
            <a:ln w="9525" cap="flat">
              <a:noFill/>
              <a:prstDash val="solid"/>
              <a:miter/>
            </a:ln>
          </p:spPr>
          <p:txBody>
            <a:bodyPr rtlCol="0" anchor="ctr"/>
            <a:lstStyle/>
            <a:p>
              <a:endParaRPr lang="zh-CN" altLang="en-US"/>
            </a:p>
          </p:txBody>
        </p:sp>
        <p:sp>
          <p:nvSpPr>
            <p:cNvPr id="136" name="任意多边形: 形状 135">
              <a:extLst>
                <a:ext uri="{FF2B5EF4-FFF2-40B4-BE49-F238E27FC236}">
                  <a16:creationId xmlns:a16="http://schemas.microsoft.com/office/drawing/2014/main" id="{7396DB6D-51F5-0BA9-08BD-F06DB3C9824D}"/>
                </a:ext>
              </a:extLst>
            </p:cNvPr>
            <p:cNvSpPr/>
            <p:nvPr/>
          </p:nvSpPr>
          <p:spPr>
            <a:xfrm>
              <a:off x="6818407" y="3794639"/>
              <a:ext cx="44386" cy="44386"/>
            </a:xfrm>
            <a:custGeom>
              <a:avLst/>
              <a:gdLst>
                <a:gd name="connsiteX0" fmla="*/ 44387 w 44386"/>
                <a:gd name="connsiteY0" fmla="*/ 22193 h 44386"/>
                <a:gd name="connsiteX1" fmla="*/ 22193 w 44386"/>
                <a:gd name="connsiteY1" fmla="*/ 44387 h 44386"/>
                <a:gd name="connsiteX2" fmla="*/ 0 w 44386"/>
                <a:gd name="connsiteY2" fmla="*/ 22193 h 44386"/>
                <a:gd name="connsiteX3" fmla="*/ 22193 w 44386"/>
                <a:gd name="connsiteY3" fmla="*/ 0 h 44386"/>
                <a:gd name="connsiteX4" fmla="*/ 44387 w 44386"/>
                <a:gd name="connsiteY4" fmla="*/ 22193 h 44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86" h="44386">
                  <a:moveTo>
                    <a:pt x="44387" y="22193"/>
                  </a:moveTo>
                  <a:cubicBezTo>
                    <a:pt x="44387" y="34450"/>
                    <a:pt x="34450" y="44387"/>
                    <a:pt x="22193" y="44387"/>
                  </a:cubicBezTo>
                  <a:cubicBezTo>
                    <a:pt x="9936" y="44387"/>
                    <a:pt x="0" y="34450"/>
                    <a:pt x="0" y="22193"/>
                  </a:cubicBezTo>
                  <a:cubicBezTo>
                    <a:pt x="0" y="9936"/>
                    <a:pt x="9936" y="0"/>
                    <a:pt x="22193" y="0"/>
                  </a:cubicBezTo>
                  <a:cubicBezTo>
                    <a:pt x="34450" y="0"/>
                    <a:pt x="44387" y="9936"/>
                    <a:pt x="44387" y="22193"/>
                  </a:cubicBezTo>
                  <a:close/>
                </a:path>
              </a:pathLst>
            </a:custGeom>
            <a:solidFill>
              <a:srgbClr val="009FD3"/>
            </a:solidFill>
            <a:ln w="9525" cap="flat">
              <a:noFill/>
              <a:prstDash val="solid"/>
              <a:miter/>
            </a:ln>
          </p:spPr>
          <p:txBody>
            <a:bodyPr rtlCol="0" anchor="ctr"/>
            <a:lstStyle/>
            <a:p>
              <a:endParaRPr lang="zh-CN" altLang="en-US"/>
            </a:p>
          </p:txBody>
        </p:sp>
        <p:sp>
          <p:nvSpPr>
            <p:cNvPr id="137" name="任意多边形: 形状 136">
              <a:extLst>
                <a:ext uri="{FF2B5EF4-FFF2-40B4-BE49-F238E27FC236}">
                  <a16:creationId xmlns:a16="http://schemas.microsoft.com/office/drawing/2014/main" id="{4FB4B020-03B3-6818-AFCB-8EE4F3144579}"/>
                </a:ext>
              </a:extLst>
            </p:cNvPr>
            <p:cNvSpPr/>
            <p:nvPr/>
          </p:nvSpPr>
          <p:spPr>
            <a:xfrm>
              <a:off x="6897084" y="3794639"/>
              <a:ext cx="44386" cy="44386"/>
            </a:xfrm>
            <a:custGeom>
              <a:avLst/>
              <a:gdLst>
                <a:gd name="connsiteX0" fmla="*/ 44387 w 44386"/>
                <a:gd name="connsiteY0" fmla="*/ 22193 h 44386"/>
                <a:gd name="connsiteX1" fmla="*/ 22193 w 44386"/>
                <a:gd name="connsiteY1" fmla="*/ 44387 h 44386"/>
                <a:gd name="connsiteX2" fmla="*/ 0 w 44386"/>
                <a:gd name="connsiteY2" fmla="*/ 22193 h 44386"/>
                <a:gd name="connsiteX3" fmla="*/ 22193 w 44386"/>
                <a:gd name="connsiteY3" fmla="*/ 0 h 44386"/>
                <a:gd name="connsiteX4" fmla="*/ 44387 w 44386"/>
                <a:gd name="connsiteY4" fmla="*/ 22193 h 44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86" h="44386">
                  <a:moveTo>
                    <a:pt x="44387" y="22193"/>
                  </a:moveTo>
                  <a:cubicBezTo>
                    <a:pt x="44387" y="34450"/>
                    <a:pt x="34450" y="44387"/>
                    <a:pt x="22193" y="44387"/>
                  </a:cubicBezTo>
                  <a:cubicBezTo>
                    <a:pt x="9936" y="44387"/>
                    <a:pt x="0" y="34450"/>
                    <a:pt x="0" y="22193"/>
                  </a:cubicBezTo>
                  <a:cubicBezTo>
                    <a:pt x="0" y="9936"/>
                    <a:pt x="9936" y="0"/>
                    <a:pt x="22193" y="0"/>
                  </a:cubicBezTo>
                  <a:cubicBezTo>
                    <a:pt x="34450" y="0"/>
                    <a:pt x="44387" y="9936"/>
                    <a:pt x="44387" y="22193"/>
                  </a:cubicBezTo>
                  <a:close/>
                </a:path>
              </a:pathLst>
            </a:custGeom>
            <a:solidFill>
              <a:srgbClr val="009FD3"/>
            </a:solidFill>
            <a:ln w="9525" cap="flat">
              <a:noFill/>
              <a:prstDash val="solid"/>
              <a:miter/>
            </a:ln>
          </p:spPr>
          <p:txBody>
            <a:bodyPr rtlCol="0" anchor="ctr"/>
            <a:lstStyle/>
            <a:p>
              <a:endParaRPr lang="zh-CN" altLang="en-US"/>
            </a:p>
          </p:txBody>
        </p:sp>
        <p:sp>
          <p:nvSpPr>
            <p:cNvPr id="138" name="任意多边形: 形状 137">
              <a:extLst>
                <a:ext uri="{FF2B5EF4-FFF2-40B4-BE49-F238E27FC236}">
                  <a16:creationId xmlns:a16="http://schemas.microsoft.com/office/drawing/2014/main" id="{8649E1AE-E07B-7686-79BD-FEB50693D44E}"/>
                </a:ext>
              </a:extLst>
            </p:cNvPr>
            <p:cNvSpPr/>
            <p:nvPr/>
          </p:nvSpPr>
          <p:spPr>
            <a:xfrm>
              <a:off x="6744494" y="3732212"/>
              <a:ext cx="34099" cy="99250"/>
            </a:xfrm>
            <a:custGeom>
              <a:avLst/>
              <a:gdLst>
                <a:gd name="connsiteX0" fmla="*/ 17050 w 34099"/>
                <a:gd name="connsiteY0" fmla="*/ 0 h 99250"/>
                <a:gd name="connsiteX1" fmla="*/ 0 w 34099"/>
                <a:gd name="connsiteY1" fmla="*/ 17050 h 99250"/>
                <a:gd name="connsiteX2" fmla="*/ 0 w 34099"/>
                <a:gd name="connsiteY2" fmla="*/ 82201 h 99250"/>
                <a:gd name="connsiteX3" fmla="*/ 17050 w 34099"/>
                <a:gd name="connsiteY3" fmla="*/ 99251 h 99250"/>
                <a:gd name="connsiteX4" fmla="*/ 34100 w 34099"/>
                <a:gd name="connsiteY4" fmla="*/ 82201 h 99250"/>
                <a:gd name="connsiteX5" fmla="*/ 34100 w 34099"/>
                <a:gd name="connsiteY5" fmla="*/ 17050 h 99250"/>
                <a:gd name="connsiteX6" fmla="*/ 17050 w 34099"/>
                <a:gd name="connsiteY6" fmla="*/ 0 h 9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099" h="99250">
                  <a:moveTo>
                    <a:pt x="17050" y="0"/>
                  </a:moveTo>
                  <a:cubicBezTo>
                    <a:pt x="7620" y="0"/>
                    <a:pt x="0" y="7620"/>
                    <a:pt x="0" y="17050"/>
                  </a:cubicBezTo>
                  <a:lnTo>
                    <a:pt x="0" y="82201"/>
                  </a:lnTo>
                  <a:cubicBezTo>
                    <a:pt x="0" y="91631"/>
                    <a:pt x="7620" y="99251"/>
                    <a:pt x="17050" y="99251"/>
                  </a:cubicBezTo>
                  <a:cubicBezTo>
                    <a:pt x="26480" y="99251"/>
                    <a:pt x="34100" y="91631"/>
                    <a:pt x="34100" y="82201"/>
                  </a:cubicBezTo>
                  <a:lnTo>
                    <a:pt x="34100" y="17050"/>
                  </a:lnTo>
                  <a:cubicBezTo>
                    <a:pt x="34100" y="7620"/>
                    <a:pt x="26480" y="0"/>
                    <a:pt x="17050" y="0"/>
                  </a:cubicBezTo>
                  <a:close/>
                </a:path>
              </a:pathLst>
            </a:custGeom>
            <a:solidFill>
              <a:schemeClr val="accent4"/>
            </a:solidFill>
            <a:ln w="9525" cap="flat">
              <a:noFill/>
              <a:prstDash val="solid"/>
              <a:miter/>
            </a:ln>
          </p:spPr>
          <p:txBody>
            <a:bodyPr rtlCol="0" anchor="ctr"/>
            <a:lstStyle/>
            <a:p>
              <a:endParaRPr lang="zh-CN" altLang="en-US"/>
            </a:p>
          </p:txBody>
        </p:sp>
        <p:sp>
          <p:nvSpPr>
            <p:cNvPr id="139" name="任意多边形: 形状 138">
              <a:extLst>
                <a:ext uri="{FF2B5EF4-FFF2-40B4-BE49-F238E27FC236}">
                  <a16:creationId xmlns:a16="http://schemas.microsoft.com/office/drawing/2014/main" id="{A0815C94-C558-0339-88BF-D742B6F1246F}"/>
                </a:ext>
              </a:extLst>
            </p:cNvPr>
            <p:cNvSpPr/>
            <p:nvPr/>
          </p:nvSpPr>
          <p:spPr>
            <a:xfrm>
              <a:off x="6823075" y="3732212"/>
              <a:ext cx="34099" cy="99250"/>
            </a:xfrm>
            <a:custGeom>
              <a:avLst/>
              <a:gdLst>
                <a:gd name="connsiteX0" fmla="*/ 17050 w 34099"/>
                <a:gd name="connsiteY0" fmla="*/ 0 h 99250"/>
                <a:gd name="connsiteX1" fmla="*/ 0 w 34099"/>
                <a:gd name="connsiteY1" fmla="*/ 17050 h 99250"/>
                <a:gd name="connsiteX2" fmla="*/ 0 w 34099"/>
                <a:gd name="connsiteY2" fmla="*/ 82201 h 99250"/>
                <a:gd name="connsiteX3" fmla="*/ 17050 w 34099"/>
                <a:gd name="connsiteY3" fmla="*/ 99251 h 99250"/>
                <a:gd name="connsiteX4" fmla="*/ 34100 w 34099"/>
                <a:gd name="connsiteY4" fmla="*/ 82201 h 99250"/>
                <a:gd name="connsiteX5" fmla="*/ 34100 w 34099"/>
                <a:gd name="connsiteY5" fmla="*/ 17050 h 99250"/>
                <a:gd name="connsiteX6" fmla="*/ 17050 w 34099"/>
                <a:gd name="connsiteY6" fmla="*/ 0 h 9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099" h="99250">
                  <a:moveTo>
                    <a:pt x="17050" y="0"/>
                  </a:moveTo>
                  <a:cubicBezTo>
                    <a:pt x="7620" y="0"/>
                    <a:pt x="0" y="7620"/>
                    <a:pt x="0" y="17050"/>
                  </a:cubicBezTo>
                  <a:lnTo>
                    <a:pt x="0" y="82201"/>
                  </a:lnTo>
                  <a:cubicBezTo>
                    <a:pt x="0" y="91631"/>
                    <a:pt x="7620" y="99251"/>
                    <a:pt x="17050" y="99251"/>
                  </a:cubicBezTo>
                  <a:cubicBezTo>
                    <a:pt x="26479" y="99251"/>
                    <a:pt x="34100" y="91631"/>
                    <a:pt x="34100" y="82201"/>
                  </a:cubicBezTo>
                  <a:lnTo>
                    <a:pt x="34100" y="17050"/>
                  </a:lnTo>
                  <a:cubicBezTo>
                    <a:pt x="34100" y="7620"/>
                    <a:pt x="26479" y="0"/>
                    <a:pt x="17050" y="0"/>
                  </a:cubicBezTo>
                  <a:close/>
                </a:path>
              </a:pathLst>
            </a:custGeom>
            <a:solidFill>
              <a:schemeClr val="accent4"/>
            </a:solidFill>
            <a:ln w="9525" cap="flat">
              <a:noFill/>
              <a:prstDash val="solid"/>
              <a:miter/>
            </a:ln>
          </p:spPr>
          <p:txBody>
            <a:bodyPr rtlCol="0" anchor="ctr"/>
            <a:lstStyle/>
            <a:p>
              <a:endParaRPr lang="zh-CN" altLang="en-US"/>
            </a:p>
          </p:txBody>
        </p:sp>
        <p:sp>
          <p:nvSpPr>
            <p:cNvPr id="140" name="任意多边形: 形状 139">
              <a:extLst>
                <a:ext uri="{FF2B5EF4-FFF2-40B4-BE49-F238E27FC236}">
                  <a16:creationId xmlns:a16="http://schemas.microsoft.com/office/drawing/2014/main" id="{115BBA99-1ACF-4CE3-0825-63BF5A0498C2}"/>
                </a:ext>
              </a:extLst>
            </p:cNvPr>
            <p:cNvSpPr/>
            <p:nvPr/>
          </p:nvSpPr>
          <p:spPr>
            <a:xfrm>
              <a:off x="6901751" y="3732212"/>
              <a:ext cx="34099" cy="99250"/>
            </a:xfrm>
            <a:custGeom>
              <a:avLst/>
              <a:gdLst>
                <a:gd name="connsiteX0" fmla="*/ 17050 w 34099"/>
                <a:gd name="connsiteY0" fmla="*/ 0 h 99250"/>
                <a:gd name="connsiteX1" fmla="*/ 0 w 34099"/>
                <a:gd name="connsiteY1" fmla="*/ 17050 h 99250"/>
                <a:gd name="connsiteX2" fmla="*/ 0 w 34099"/>
                <a:gd name="connsiteY2" fmla="*/ 82201 h 99250"/>
                <a:gd name="connsiteX3" fmla="*/ 17050 w 34099"/>
                <a:gd name="connsiteY3" fmla="*/ 99251 h 99250"/>
                <a:gd name="connsiteX4" fmla="*/ 34100 w 34099"/>
                <a:gd name="connsiteY4" fmla="*/ 82201 h 99250"/>
                <a:gd name="connsiteX5" fmla="*/ 34100 w 34099"/>
                <a:gd name="connsiteY5" fmla="*/ 17050 h 99250"/>
                <a:gd name="connsiteX6" fmla="*/ 17050 w 34099"/>
                <a:gd name="connsiteY6" fmla="*/ 0 h 9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099" h="99250">
                  <a:moveTo>
                    <a:pt x="17050" y="0"/>
                  </a:moveTo>
                  <a:cubicBezTo>
                    <a:pt x="7620" y="0"/>
                    <a:pt x="0" y="7620"/>
                    <a:pt x="0" y="17050"/>
                  </a:cubicBezTo>
                  <a:lnTo>
                    <a:pt x="0" y="82201"/>
                  </a:lnTo>
                  <a:cubicBezTo>
                    <a:pt x="0" y="91631"/>
                    <a:pt x="7620" y="99251"/>
                    <a:pt x="17050" y="99251"/>
                  </a:cubicBezTo>
                  <a:cubicBezTo>
                    <a:pt x="26480" y="99251"/>
                    <a:pt x="34100" y="91631"/>
                    <a:pt x="34100" y="82201"/>
                  </a:cubicBezTo>
                  <a:lnTo>
                    <a:pt x="34100" y="17050"/>
                  </a:lnTo>
                  <a:cubicBezTo>
                    <a:pt x="34100" y="7620"/>
                    <a:pt x="26480" y="0"/>
                    <a:pt x="17050" y="0"/>
                  </a:cubicBezTo>
                  <a:close/>
                </a:path>
              </a:pathLst>
            </a:custGeom>
            <a:solidFill>
              <a:schemeClr val="accent4"/>
            </a:solidFill>
            <a:ln w="9525" cap="flat">
              <a:noFill/>
              <a:prstDash val="solid"/>
              <a:miter/>
            </a:ln>
          </p:spPr>
          <p:txBody>
            <a:bodyPr rtlCol="0" anchor="ctr"/>
            <a:lstStyle/>
            <a:p>
              <a:endParaRPr lang="zh-CN" altLang="en-US"/>
            </a:p>
          </p:txBody>
        </p:sp>
      </p:grpSp>
      <p:pic>
        <p:nvPicPr>
          <p:cNvPr id="143" name="图形 142">
            <a:extLst>
              <a:ext uri="{FF2B5EF4-FFF2-40B4-BE49-F238E27FC236}">
                <a16:creationId xmlns:a16="http://schemas.microsoft.com/office/drawing/2014/main" id="{48443CE8-AABC-A203-8ABE-595509A1765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778892" y="2509176"/>
            <a:ext cx="203628" cy="203628"/>
          </a:xfrm>
          <a:prstGeom prst="rect">
            <a:avLst/>
          </a:prstGeom>
        </p:spPr>
      </p:pic>
      <p:sp>
        <p:nvSpPr>
          <p:cNvPr id="144" name="矩形: 圆角 143">
            <a:extLst>
              <a:ext uri="{FF2B5EF4-FFF2-40B4-BE49-F238E27FC236}">
                <a16:creationId xmlns:a16="http://schemas.microsoft.com/office/drawing/2014/main" id="{B073DF64-601E-1037-D7BE-C2A554C2FE7F}"/>
              </a:ext>
            </a:extLst>
          </p:cNvPr>
          <p:cNvSpPr/>
          <p:nvPr/>
        </p:nvSpPr>
        <p:spPr>
          <a:xfrm>
            <a:off x="4085414" y="2935715"/>
            <a:ext cx="2088828" cy="300631"/>
          </a:xfrm>
          <a:prstGeom prst="roundRect">
            <a:avLst>
              <a:gd name="adj" fmla="val 42396"/>
            </a:avLst>
          </a:prstGeom>
          <a:gradFill>
            <a:gsLst>
              <a:gs pos="46000">
                <a:srgbClr val="11A78E"/>
              </a:gs>
              <a:gs pos="0">
                <a:srgbClr val="2289CB"/>
              </a:gs>
              <a:gs pos="100000">
                <a:srgbClr val="16AC81"/>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5" name="文本框 144">
            <a:extLst>
              <a:ext uri="{FF2B5EF4-FFF2-40B4-BE49-F238E27FC236}">
                <a16:creationId xmlns:a16="http://schemas.microsoft.com/office/drawing/2014/main" id="{E6D21260-63AB-D27A-3404-83CEAD87B6C9}"/>
              </a:ext>
            </a:extLst>
          </p:cNvPr>
          <p:cNvSpPr txBox="1"/>
          <p:nvPr/>
        </p:nvSpPr>
        <p:spPr>
          <a:xfrm>
            <a:off x="4188275" y="2875513"/>
            <a:ext cx="1883107" cy="265457"/>
          </a:xfrm>
          <a:prstGeom prst="rect">
            <a:avLst/>
          </a:prstGeom>
          <a:noFill/>
        </p:spPr>
        <p:txBody>
          <a:bodyPr wrap="square">
            <a:spAutoFit/>
          </a:bodyPr>
          <a:lstStyle/>
          <a:p>
            <a:pPr algn="ctr">
              <a:lnSpc>
                <a:spcPct val="150000"/>
              </a:lnSpc>
            </a:pPr>
            <a:r>
              <a:rPr lang="zh-CN" altLang="en-US" sz="850" dirty="0">
                <a:solidFill>
                  <a:schemeClr val="bg1"/>
                </a:solidFill>
                <a:latin typeface="微软雅黑" panose="020B0503020204020204" pitchFamily="34" charset="-122"/>
                <a:ea typeface="微软雅黑" panose="020B0503020204020204" pitchFamily="34" charset="-122"/>
              </a:rPr>
              <a:t>申请学生应同时满足以下条件</a:t>
            </a:r>
          </a:p>
        </p:txBody>
      </p:sp>
      <p:graphicFrame>
        <p:nvGraphicFramePr>
          <p:cNvPr id="149" name="表格 148">
            <a:extLst>
              <a:ext uri="{FF2B5EF4-FFF2-40B4-BE49-F238E27FC236}">
                <a16:creationId xmlns:a16="http://schemas.microsoft.com/office/drawing/2014/main" id="{031D441E-9C6F-79F8-4191-C4FD53CF28E3}"/>
              </a:ext>
            </a:extLst>
          </p:cNvPr>
          <p:cNvGraphicFramePr>
            <a:graphicFrameLocks noGrp="1"/>
          </p:cNvGraphicFramePr>
          <p:nvPr>
            <p:extLst>
              <p:ext uri="{D42A27DB-BD31-4B8C-83A1-F6EECF244321}">
                <p14:modId xmlns:p14="http://schemas.microsoft.com/office/powerpoint/2010/main" val="2604224148"/>
              </p:ext>
            </p:extLst>
          </p:nvPr>
        </p:nvGraphicFramePr>
        <p:xfrm>
          <a:off x="3693050" y="3101534"/>
          <a:ext cx="2873556" cy="1734725"/>
        </p:xfrm>
        <a:graphic>
          <a:graphicData uri="http://schemas.openxmlformats.org/drawingml/2006/table">
            <a:tbl>
              <a:tblPr firstRow="1" bandRow="1">
                <a:tableStyleId>{5C22544A-7EE6-4342-B048-85BDC9FD1C3A}</a:tableStyleId>
              </a:tblPr>
              <a:tblGrid>
                <a:gridCol w="555862">
                  <a:extLst>
                    <a:ext uri="{9D8B030D-6E8A-4147-A177-3AD203B41FA5}">
                      <a16:colId xmlns:a16="http://schemas.microsoft.com/office/drawing/2014/main" val="3129309844"/>
                    </a:ext>
                  </a:extLst>
                </a:gridCol>
                <a:gridCol w="2317694">
                  <a:extLst>
                    <a:ext uri="{9D8B030D-6E8A-4147-A177-3AD203B41FA5}">
                      <a16:colId xmlns:a16="http://schemas.microsoft.com/office/drawing/2014/main" val="3305433706"/>
                    </a:ext>
                  </a:extLst>
                </a:gridCol>
              </a:tblGrid>
              <a:tr h="180146">
                <a:tc>
                  <a:txBody>
                    <a:bodyPr/>
                    <a:lstStyle/>
                    <a:p>
                      <a:pPr algn="ctr"/>
                      <a:r>
                        <a:rPr lang="zh-CN" altLang="en-US" sz="700" dirty="0">
                          <a:latin typeface="微软雅黑" panose="020B0503020204020204" pitchFamily="34" charset="-122"/>
                          <a:ea typeface="微软雅黑" panose="020B0503020204020204" pitchFamily="34" charset="-122"/>
                        </a:rPr>
                        <a:t>条件类别</a:t>
                      </a:r>
                    </a:p>
                  </a:txBody>
                  <a:tcPr anchor="ctr">
                    <a:lnL w="635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BB6E9"/>
                    </a:solidFill>
                  </a:tcPr>
                </a:tc>
                <a:tc>
                  <a:txBody>
                    <a:bodyPr/>
                    <a:lstStyle/>
                    <a:p>
                      <a:pPr algn="ctr"/>
                      <a:r>
                        <a:rPr lang="zh-CN" altLang="en-US" sz="700" dirty="0">
                          <a:latin typeface="微软雅黑" panose="020B0503020204020204" pitchFamily="34" charset="-122"/>
                          <a:ea typeface="微软雅黑" panose="020B0503020204020204" pitchFamily="34" charset="-122"/>
                        </a:rPr>
                        <a:t>具体要求</a:t>
                      </a:r>
                    </a:p>
                  </a:txBody>
                  <a:tcPr anchor="ctr">
                    <a:lnL w="12700" cap="flat" cmpd="sng" algn="ctr">
                      <a:noFill/>
                      <a:prstDash val="solid"/>
                      <a:round/>
                      <a:headEnd type="none" w="med" len="med"/>
                      <a:tailEnd type="none" w="med" len="med"/>
                    </a:lnL>
                    <a:lnR w="635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BB6E9"/>
                    </a:solidFill>
                  </a:tcPr>
                </a:tc>
                <a:extLst>
                  <a:ext uri="{0D108BD9-81ED-4DB2-BD59-A6C34878D82A}">
                    <a16:rowId xmlns:a16="http://schemas.microsoft.com/office/drawing/2014/main" val="2820679523"/>
                  </a:ext>
                </a:extLst>
              </a:tr>
              <a:tr h="201411">
                <a:tc>
                  <a:txBody>
                    <a:bodyPr/>
                    <a:lstStyle/>
                    <a:p>
                      <a:pPr algn="ctr"/>
                      <a:r>
                        <a:rPr lang="zh-CN" altLang="en-US" sz="600" dirty="0">
                          <a:solidFill>
                            <a:schemeClr val="tx1"/>
                          </a:solidFill>
                          <a:latin typeface="微软雅黑" panose="020B0503020204020204" pitchFamily="34" charset="-122"/>
                          <a:ea typeface="微软雅黑" panose="020B0503020204020204" pitchFamily="34" charset="-122"/>
                        </a:rPr>
                        <a:t>国籍</a:t>
                      </a:r>
                    </a:p>
                  </a:txBody>
                  <a:tcPr anchor="ctr">
                    <a:lnL w="635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zh-CN" altLang="en-US" sz="600" dirty="0">
                          <a:solidFill>
                            <a:schemeClr val="tx1"/>
                          </a:solidFill>
                          <a:latin typeface="微软雅黑" panose="020B0503020204020204" pitchFamily="34" charset="-122"/>
                          <a:ea typeface="微软雅黑" panose="020B0503020204020204" pitchFamily="34" charset="-122"/>
                        </a:rPr>
                        <a:t>具有中华人民共和国国籍；</a:t>
                      </a:r>
                    </a:p>
                  </a:txBody>
                  <a:tcPr anchor="ctr">
                    <a:lnL w="12700" cap="flat" cmpd="sng" algn="ctr">
                      <a:noFill/>
                      <a:prstDash val="solid"/>
                      <a:round/>
                      <a:headEnd type="none" w="med" len="med"/>
                      <a:tailEnd type="none" w="med" len="med"/>
                    </a:lnL>
                    <a:lnR w="635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6842848"/>
                  </a:ext>
                </a:extLst>
              </a:tr>
              <a:tr h="598842">
                <a:tc>
                  <a:txBody>
                    <a:bodyPr/>
                    <a:lstStyle/>
                    <a:p>
                      <a:pPr algn="ctr"/>
                      <a:r>
                        <a:rPr lang="zh-CN" altLang="en-US" sz="600" dirty="0">
                          <a:solidFill>
                            <a:schemeClr val="tx1"/>
                          </a:solidFill>
                          <a:latin typeface="微软雅黑" panose="020B0503020204020204" pitchFamily="34" charset="-122"/>
                          <a:ea typeface="微软雅黑" panose="020B0503020204020204" pitchFamily="34" charset="-122"/>
                        </a:rPr>
                        <a:t>学籍</a:t>
                      </a:r>
                    </a:p>
                  </a:txBody>
                  <a:tcPr anchor="ctr">
                    <a:lnL w="635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zh-CN" altLang="en-US" sz="600" dirty="0">
                          <a:solidFill>
                            <a:schemeClr val="tx1"/>
                          </a:solidFill>
                          <a:latin typeface="微软雅黑" panose="020B0503020204020204" pitchFamily="34" charset="-122"/>
                          <a:ea typeface="微软雅黑" panose="020B0503020204020204" pitchFamily="34" charset="-122"/>
                        </a:rPr>
                        <a:t>被根据国家有关规定批准设立、实施全日制高等学历教育的普通本科高校、高等职业学校和高等专科学校（含民办高校和独立学院）、科研院所、党校、行政学院、会计学院（学校名单以教育部公布的为准）正式录取，取得真实、合法、有效的录取通知书的全日制新生（含预科生）或高校在读的本专科学生、研究生和攻读第二学士学位的学生；</a:t>
                      </a:r>
                    </a:p>
                  </a:txBody>
                  <a:tcPr anchor="ctr">
                    <a:lnL w="12700" cap="flat" cmpd="sng" algn="ctr">
                      <a:noFill/>
                      <a:prstDash val="solid"/>
                      <a:round/>
                      <a:headEnd type="none" w="med" len="med"/>
                      <a:tailEnd type="none" w="med" len="med"/>
                    </a:lnL>
                    <a:lnR w="635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863789379"/>
                  </a:ext>
                </a:extLst>
              </a:tr>
              <a:tr h="256646">
                <a:tc>
                  <a:txBody>
                    <a:bodyPr/>
                    <a:lstStyle/>
                    <a:p>
                      <a:pPr algn="ctr"/>
                      <a:r>
                        <a:rPr lang="zh-CN" altLang="en-US" sz="600" dirty="0">
                          <a:solidFill>
                            <a:schemeClr val="tx1"/>
                          </a:solidFill>
                          <a:latin typeface="微软雅黑" panose="020B0503020204020204" pitchFamily="34" charset="-122"/>
                          <a:ea typeface="微软雅黑" panose="020B0503020204020204" pitchFamily="34" charset="-122"/>
                        </a:rPr>
                        <a:t>户籍</a:t>
                      </a:r>
                    </a:p>
                  </a:txBody>
                  <a:tcPr anchor="ctr">
                    <a:lnL w="635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zh-CN" altLang="en-US" sz="600" dirty="0">
                          <a:solidFill>
                            <a:schemeClr val="tx1"/>
                          </a:solidFill>
                          <a:latin typeface="微软雅黑" panose="020B0503020204020204" pitchFamily="34" charset="-122"/>
                          <a:ea typeface="微软雅黑" panose="020B0503020204020204" pitchFamily="34" charset="-122"/>
                        </a:rPr>
                        <a:t>学生本人入学前户籍、其共同借款人户籍原则上均在本县（市、区）；</a:t>
                      </a:r>
                    </a:p>
                  </a:txBody>
                  <a:tcPr anchor="ctr">
                    <a:lnL w="12700" cap="flat" cmpd="sng" algn="ctr">
                      <a:noFill/>
                      <a:prstDash val="solid"/>
                      <a:round/>
                      <a:headEnd type="none" w="med" len="med"/>
                      <a:tailEnd type="none" w="med" len="med"/>
                    </a:lnL>
                    <a:lnR w="635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82738328"/>
                  </a:ext>
                </a:extLst>
              </a:tr>
              <a:tr h="219383">
                <a:tc>
                  <a:txBody>
                    <a:bodyPr/>
                    <a:lstStyle/>
                    <a:p>
                      <a:pPr algn="ctr"/>
                      <a:r>
                        <a:rPr lang="zh-CN" altLang="en-US" sz="600" dirty="0">
                          <a:solidFill>
                            <a:schemeClr val="tx1"/>
                          </a:solidFill>
                          <a:latin typeface="微软雅黑" panose="020B0503020204020204" pitchFamily="34" charset="-122"/>
                          <a:ea typeface="微软雅黑" panose="020B0503020204020204" pitchFamily="34" charset="-122"/>
                        </a:rPr>
                        <a:t>家庭情况</a:t>
                      </a:r>
                    </a:p>
                  </a:txBody>
                  <a:tcPr anchor="ctr">
                    <a:lnL w="635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zh-CN" altLang="en-US" sz="600" dirty="0">
                          <a:solidFill>
                            <a:schemeClr val="tx1"/>
                          </a:solidFill>
                          <a:latin typeface="微软雅黑" panose="020B0503020204020204" pitchFamily="34" charset="-122"/>
                          <a:ea typeface="微软雅黑" panose="020B0503020204020204" pitchFamily="34" charset="-122"/>
                        </a:rPr>
                        <a:t>本人及家庭的经济能力难以满足在校期间的学习、生活基本支出；</a:t>
                      </a:r>
                    </a:p>
                  </a:txBody>
                  <a:tcPr anchor="ctr">
                    <a:lnL w="12700" cap="flat" cmpd="sng" algn="ctr">
                      <a:noFill/>
                      <a:prstDash val="solid"/>
                      <a:round/>
                      <a:headEnd type="none" w="med" len="med"/>
                      <a:tailEnd type="none" w="med" len="med"/>
                    </a:lnL>
                    <a:lnR w="635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231240426"/>
                  </a:ext>
                </a:extLst>
              </a:tr>
              <a:tr h="201411">
                <a:tc>
                  <a:txBody>
                    <a:bodyPr/>
                    <a:lstStyle/>
                    <a:p>
                      <a:pPr algn="ctr"/>
                      <a:r>
                        <a:rPr lang="zh-CN" altLang="en-US" sz="600" dirty="0">
                          <a:solidFill>
                            <a:schemeClr val="tx1"/>
                          </a:solidFill>
                          <a:latin typeface="微软雅黑" panose="020B0503020204020204" pitchFamily="34" charset="-122"/>
                          <a:ea typeface="微软雅黑" panose="020B0503020204020204" pitchFamily="34" charset="-122"/>
                        </a:rPr>
                        <a:t>其他</a:t>
                      </a:r>
                    </a:p>
                  </a:txBody>
                  <a:tcPr anchor="ctr">
                    <a:lnL w="635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zh-CN" altLang="en-US" sz="600" dirty="0">
                          <a:solidFill>
                            <a:schemeClr val="tx1"/>
                          </a:solidFill>
                          <a:latin typeface="微软雅黑" panose="020B0503020204020204" pitchFamily="34" charset="-122"/>
                          <a:ea typeface="微软雅黑" panose="020B0503020204020204" pitchFamily="34" charset="-122"/>
                        </a:rPr>
                        <a:t>当年没有获得其他国家助学贷款。</a:t>
                      </a:r>
                    </a:p>
                  </a:txBody>
                  <a:tcPr anchor="ctr">
                    <a:lnL w="12700" cap="flat" cmpd="sng" algn="ctr">
                      <a:noFill/>
                      <a:prstDash val="solid"/>
                      <a:round/>
                      <a:headEnd type="none" w="med" len="med"/>
                      <a:tailEnd type="none" w="med" len="med"/>
                    </a:lnL>
                    <a:lnR w="635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9651955"/>
                  </a:ext>
                </a:extLst>
              </a:tr>
            </a:tbl>
          </a:graphicData>
        </a:graphic>
      </p:graphicFrame>
      <p:sp>
        <p:nvSpPr>
          <p:cNvPr id="150" name="矩形: 圆角 149">
            <a:extLst>
              <a:ext uri="{FF2B5EF4-FFF2-40B4-BE49-F238E27FC236}">
                <a16:creationId xmlns:a16="http://schemas.microsoft.com/office/drawing/2014/main" id="{E266258F-67AF-23EB-C4F0-E4CEC4EFD4BF}"/>
              </a:ext>
            </a:extLst>
          </p:cNvPr>
          <p:cNvSpPr/>
          <p:nvPr/>
        </p:nvSpPr>
        <p:spPr>
          <a:xfrm>
            <a:off x="4079908" y="4898444"/>
            <a:ext cx="2088828" cy="300631"/>
          </a:xfrm>
          <a:prstGeom prst="roundRect">
            <a:avLst>
              <a:gd name="adj" fmla="val 42396"/>
            </a:avLst>
          </a:prstGeom>
          <a:gradFill>
            <a:gsLst>
              <a:gs pos="46000">
                <a:srgbClr val="11A78E"/>
              </a:gs>
              <a:gs pos="0">
                <a:srgbClr val="2289CB"/>
              </a:gs>
              <a:gs pos="100000">
                <a:srgbClr val="16AC81"/>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1" name="文本框 150">
            <a:extLst>
              <a:ext uri="{FF2B5EF4-FFF2-40B4-BE49-F238E27FC236}">
                <a16:creationId xmlns:a16="http://schemas.microsoft.com/office/drawing/2014/main" id="{47BB4C93-9217-08E7-541B-8F3F197303CD}"/>
              </a:ext>
            </a:extLst>
          </p:cNvPr>
          <p:cNvSpPr txBox="1"/>
          <p:nvPr/>
        </p:nvSpPr>
        <p:spPr>
          <a:xfrm>
            <a:off x="4182769" y="4838242"/>
            <a:ext cx="1883107" cy="265457"/>
          </a:xfrm>
          <a:prstGeom prst="rect">
            <a:avLst/>
          </a:prstGeom>
          <a:noFill/>
        </p:spPr>
        <p:txBody>
          <a:bodyPr wrap="square">
            <a:spAutoFit/>
          </a:bodyPr>
          <a:lstStyle/>
          <a:p>
            <a:pPr algn="ctr">
              <a:lnSpc>
                <a:spcPct val="150000"/>
              </a:lnSpc>
            </a:pPr>
            <a:r>
              <a:rPr lang="zh-CN" altLang="en-US" sz="850" dirty="0">
                <a:solidFill>
                  <a:schemeClr val="bg1"/>
                </a:solidFill>
                <a:latin typeface="微软雅黑" panose="020B0503020204020204" pitchFamily="34" charset="-122"/>
                <a:ea typeface="微软雅黑" panose="020B0503020204020204" pitchFamily="34" charset="-122"/>
              </a:rPr>
              <a:t>共同借款人应符合哪些条件？</a:t>
            </a:r>
          </a:p>
        </p:txBody>
      </p:sp>
      <p:graphicFrame>
        <p:nvGraphicFramePr>
          <p:cNvPr id="152" name="表格 151">
            <a:extLst>
              <a:ext uri="{FF2B5EF4-FFF2-40B4-BE49-F238E27FC236}">
                <a16:creationId xmlns:a16="http://schemas.microsoft.com/office/drawing/2014/main" id="{F59C520C-7277-7E71-BCFD-22C4A9B5A92A}"/>
              </a:ext>
            </a:extLst>
          </p:cNvPr>
          <p:cNvGraphicFramePr>
            <a:graphicFrameLocks noGrp="1"/>
          </p:cNvGraphicFramePr>
          <p:nvPr>
            <p:extLst>
              <p:ext uri="{D42A27DB-BD31-4B8C-83A1-F6EECF244321}">
                <p14:modId xmlns:p14="http://schemas.microsoft.com/office/powerpoint/2010/main" val="3332567438"/>
              </p:ext>
            </p:extLst>
          </p:nvPr>
        </p:nvGraphicFramePr>
        <p:xfrm>
          <a:off x="3687544" y="5064265"/>
          <a:ext cx="2873556" cy="2118360"/>
        </p:xfrm>
        <a:graphic>
          <a:graphicData uri="http://schemas.openxmlformats.org/drawingml/2006/table">
            <a:tbl>
              <a:tblPr firstRow="1" bandRow="1">
                <a:tableStyleId>{5C22544A-7EE6-4342-B048-85BDC9FD1C3A}</a:tableStyleId>
              </a:tblPr>
              <a:tblGrid>
                <a:gridCol w="701576">
                  <a:extLst>
                    <a:ext uri="{9D8B030D-6E8A-4147-A177-3AD203B41FA5}">
                      <a16:colId xmlns:a16="http://schemas.microsoft.com/office/drawing/2014/main" val="3129309844"/>
                    </a:ext>
                  </a:extLst>
                </a:gridCol>
                <a:gridCol w="2171980">
                  <a:extLst>
                    <a:ext uri="{9D8B030D-6E8A-4147-A177-3AD203B41FA5}">
                      <a16:colId xmlns:a16="http://schemas.microsoft.com/office/drawing/2014/main" val="3305433706"/>
                    </a:ext>
                  </a:extLst>
                </a:gridCol>
              </a:tblGrid>
              <a:tr h="193305">
                <a:tc>
                  <a:txBody>
                    <a:bodyPr/>
                    <a:lstStyle/>
                    <a:p>
                      <a:pPr algn="ctr"/>
                      <a:r>
                        <a:rPr lang="zh-CN" altLang="en-US" sz="700" dirty="0">
                          <a:latin typeface="微软雅黑" panose="020B0503020204020204" pitchFamily="34" charset="-122"/>
                          <a:ea typeface="微软雅黑" panose="020B0503020204020204" pitchFamily="34" charset="-122"/>
                        </a:rPr>
                        <a:t>条件类别</a:t>
                      </a:r>
                    </a:p>
                  </a:txBody>
                  <a:tcPr anchor="ctr">
                    <a:lnL w="635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BB6E9"/>
                    </a:solidFill>
                  </a:tcPr>
                </a:tc>
                <a:tc>
                  <a:txBody>
                    <a:bodyPr/>
                    <a:lstStyle/>
                    <a:p>
                      <a:pPr algn="ctr"/>
                      <a:r>
                        <a:rPr lang="zh-CN" altLang="en-US" sz="700" dirty="0">
                          <a:latin typeface="微软雅黑" panose="020B0503020204020204" pitchFamily="34" charset="-122"/>
                          <a:ea typeface="微软雅黑" panose="020B0503020204020204" pitchFamily="34" charset="-122"/>
                        </a:rPr>
                        <a:t>具体要求</a:t>
                      </a:r>
                    </a:p>
                  </a:txBody>
                  <a:tcPr anchor="ctr">
                    <a:lnL w="12700" cap="flat" cmpd="sng" algn="ctr">
                      <a:noFill/>
                      <a:prstDash val="solid"/>
                      <a:round/>
                      <a:headEnd type="none" w="med" len="med"/>
                      <a:tailEnd type="none" w="med" len="med"/>
                    </a:lnL>
                    <a:lnR w="635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BB6E9"/>
                    </a:solidFill>
                  </a:tcPr>
                </a:tc>
                <a:extLst>
                  <a:ext uri="{0D108BD9-81ED-4DB2-BD59-A6C34878D82A}">
                    <a16:rowId xmlns:a16="http://schemas.microsoft.com/office/drawing/2014/main" val="2820679523"/>
                  </a:ext>
                </a:extLst>
              </a:tr>
              <a:tr h="650963">
                <a:tc>
                  <a:txBody>
                    <a:bodyPr/>
                    <a:lstStyle/>
                    <a:p>
                      <a:pPr algn="ctr"/>
                      <a:r>
                        <a:rPr lang="zh-CN" altLang="en-US" sz="600" dirty="0">
                          <a:solidFill>
                            <a:schemeClr val="tx1"/>
                          </a:solidFill>
                          <a:latin typeface="微软雅黑" panose="020B0503020204020204" pitchFamily="34" charset="-122"/>
                          <a:ea typeface="微软雅黑" panose="020B0503020204020204" pitchFamily="34" charset="-122"/>
                        </a:rPr>
                        <a:t>与借款学生</a:t>
                      </a:r>
                    </a:p>
                    <a:p>
                      <a:pPr algn="ctr"/>
                      <a:r>
                        <a:rPr lang="zh-CN" altLang="en-US" sz="600" dirty="0">
                          <a:solidFill>
                            <a:schemeClr val="tx1"/>
                          </a:solidFill>
                          <a:latin typeface="微软雅黑" panose="020B0503020204020204" pitchFamily="34" charset="-122"/>
                          <a:ea typeface="微软雅黑" panose="020B0503020204020204" pitchFamily="34" charset="-122"/>
                        </a:rPr>
                        <a:t>的关系</a:t>
                      </a:r>
                    </a:p>
                  </a:txBody>
                  <a:tcPr anchor="ctr">
                    <a:lnL w="635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altLang="zh-CN" sz="600" dirty="0">
                          <a:solidFill>
                            <a:schemeClr val="tx1"/>
                          </a:solidFill>
                          <a:latin typeface="微软雅黑" panose="020B0503020204020204" pitchFamily="34" charset="-122"/>
                          <a:ea typeface="微软雅黑" panose="020B0503020204020204" pitchFamily="34" charset="-122"/>
                        </a:rPr>
                        <a:t>1.</a:t>
                      </a:r>
                      <a:r>
                        <a:rPr lang="zh-CN" altLang="en-US" sz="600" dirty="0">
                          <a:solidFill>
                            <a:schemeClr val="tx1"/>
                          </a:solidFill>
                          <a:latin typeface="微软雅黑" panose="020B0503020204020204" pitchFamily="34" charset="-122"/>
                          <a:ea typeface="微软雅黑" panose="020B0503020204020204" pitchFamily="34" charset="-122"/>
                        </a:rPr>
                        <a:t>原则上应为借款学生的父母；</a:t>
                      </a:r>
                    </a:p>
                    <a:p>
                      <a:pPr algn="l"/>
                      <a:r>
                        <a:rPr lang="en-US" altLang="zh-CN" sz="600" dirty="0">
                          <a:solidFill>
                            <a:schemeClr val="tx1"/>
                          </a:solidFill>
                          <a:latin typeface="微软雅黑" panose="020B0503020204020204" pitchFamily="34" charset="-122"/>
                          <a:ea typeface="微软雅黑" panose="020B0503020204020204" pitchFamily="34" charset="-122"/>
                        </a:rPr>
                        <a:t>2.</a:t>
                      </a:r>
                      <a:r>
                        <a:rPr lang="zh-CN" altLang="en-US" sz="600" dirty="0">
                          <a:solidFill>
                            <a:schemeClr val="tx1"/>
                          </a:solidFill>
                          <a:latin typeface="微软雅黑" panose="020B0503020204020204" pitchFamily="34" charset="-122"/>
                          <a:ea typeface="微软雅黑" panose="020B0503020204020204" pitchFamily="34" charset="-122"/>
                        </a:rPr>
                        <a:t>如果借款学生父母由于残疾、患病等特殊情况丧失劳动能力或民事行为能力的，可由借款学生其他近亲属作为共同借款人；</a:t>
                      </a:r>
                    </a:p>
                    <a:p>
                      <a:pPr algn="l"/>
                      <a:r>
                        <a:rPr lang="en-US" altLang="zh-CN" sz="600" dirty="0">
                          <a:solidFill>
                            <a:schemeClr val="tx1"/>
                          </a:solidFill>
                          <a:latin typeface="微软雅黑" panose="020B0503020204020204" pitchFamily="34" charset="-122"/>
                          <a:ea typeface="微软雅黑" panose="020B0503020204020204" pitchFamily="34" charset="-122"/>
                        </a:rPr>
                        <a:t>3.</a:t>
                      </a:r>
                      <a:r>
                        <a:rPr lang="zh-CN" altLang="en-US" sz="600" dirty="0">
                          <a:solidFill>
                            <a:schemeClr val="tx1"/>
                          </a:solidFill>
                          <a:latin typeface="微软雅黑" panose="020B0503020204020204" pitchFamily="34" charset="-122"/>
                          <a:ea typeface="微软雅黑" panose="020B0503020204020204" pitchFamily="34" charset="-122"/>
                        </a:rPr>
                        <a:t>如借款学生为孤儿，共同借款人则为其监护人，或是自愿与借款学生共同承担还款责任的具备完全民事行为能力的自然人；</a:t>
                      </a:r>
                    </a:p>
                  </a:txBody>
                  <a:tcPr anchor="ctr">
                    <a:lnL w="12700" cap="flat" cmpd="sng" algn="ctr">
                      <a:noFill/>
                      <a:prstDash val="solid"/>
                      <a:round/>
                      <a:headEnd type="none" w="med" len="med"/>
                      <a:tailEnd type="none" w="med" len="med"/>
                    </a:lnL>
                    <a:lnR w="635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6842848"/>
                  </a:ext>
                </a:extLst>
              </a:tr>
              <a:tr h="244111">
                <a:tc>
                  <a:txBody>
                    <a:bodyPr/>
                    <a:lstStyle/>
                    <a:p>
                      <a:pPr algn="ctr"/>
                      <a:r>
                        <a:rPr lang="zh-CN" altLang="en-US" sz="600" dirty="0">
                          <a:solidFill>
                            <a:schemeClr val="tx1"/>
                          </a:solidFill>
                          <a:latin typeface="微软雅黑" panose="020B0503020204020204" pitchFamily="34" charset="-122"/>
                          <a:ea typeface="微软雅黑" panose="020B0503020204020204" pitchFamily="34" charset="-122"/>
                        </a:rPr>
                        <a:t>年龄</a:t>
                      </a:r>
                    </a:p>
                  </a:txBody>
                  <a:tcPr anchor="ctr">
                    <a:lnL w="635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zh-CN" altLang="en-US" sz="600" dirty="0">
                          <a:solidFill>
                            <a:schemeClr val="tx1"/>
                          </a:solidFill>
                          <a:latin typeface="微软雅黑" panose="020B0503020204020204" pitchFamily="34" charset="-122"/>
                          <a:ea typeface="微软雅黑" panose="020B0503020204020204" pitchFamily="34" charset="-122"/>
                        </a:rPr>
                        <a:t>如共同借款人不是学生父母或其监护人时，应为满 </a:t>
                      </a:r>
                      <a:r>
                        <a:rPr lang="en-US" altLang="zh-CN" sz="600" dirty="0">
                          <a:solidFill>
                            <a:schemeClr val="tx1"/>
                          </a:solidFill>
                          <a:latin typeface="微软雅黑" panose="020B0503020204020204" pitchFamily="34" charset="-122"/>
                          <a:ea typeface="微软雅黑" panose="020B0503020204020204" pitchFamily="34" charset="-122"/>
                        </a:rPr>
                        <a:t>18 </a:t>
                      </a:r>
                      <a:r>
                        <a:rPr lang="zh-CN" altLang="en-US" sz="600" dirty="0">
                          <a:solidFill>
                            <a:schemeClr val="tx1"/>
                          </a:solidFill>
                          <a:latin typeface="微软雅黑" panose="020B0503020204020204" pitchFamily="34" charset="-122"/>
                          <a:ea typeface="微软雅黑" panose="020B0503020204020204" pitchFamily="34" charset="-122"/>
                        </a:rPr>
                        <a:t>周岁具有完全民事行为能力的自然人；</a:t>
                      </a:r>
                    </a:p>
                  </a:txBody>
                  <a:tcPr anchor="ctr">
                    <a:lnL w="12700" cap="flat" cmpd="sng" algn="ctr">
                      <a:noFill/>
                      <a:prstDash val="solid"/>
                      <a:round/>
                      <a:headEnd type="none" w="med" len="med"/>
                      <a:tailEnd type="none" w="med" len="med"/>
                    </a:lnL>
                    <a:lnR w="635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863789379"/>
                  </a:ext>
                </a:extLst>
              </a:tr>
              <a:tr h="244111">
                <a:tc>
                  <a:txBody>
                    <a:bodyPr/>
                    <a:lstStyle/>
                    <a:p>
                      <a:pPr algn="ctr"/>
                      <a:r>
                        <a:rPr lang="zh-CN" altLang="en-US" sz="600" dirty="0">
                          <a:solidFill>
                            <a:schemeClr val="tx1"/>
                          </a:solidFill>
                          <a:latin typeface="微软雅黑" panose="020B0503020204020204" pitchFamily="34" charset="-122"/>
                          <a:ea typeface="微软雅黑" panose="020B0503020204020204" pitchFamily="34" charset="-122"/>
                        </a:rPr>
                        <a:t>户籍</a:t>
                      </a:r>
                    </a:p>
                  </a:txBody>
                  <a:tcPr anchor="ctr">
                    <a:lnL w="635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zh-CN" altLang="en-US" sz="600" dirty="0">
                          <a:solidFill>
                            <a:schemeClr val="tx1"/>
                          </a:solidFill>
                          <a:latin typeface="微软雅黑" panose="020B0503020204020204" pitchFamily="34" charset="-122"/>
                          <a:ea typeface="微软雅黑" panose="020B0503020204020204" pitchFamily="34" charset="-122"/>
                        </a:rPr>
                        <a:t>学生本人入学前户籍、其共同借款人户籍原则上均在本县（市、区）；</a:t>
                      </a:r>
                    </a:p>
                  </a:txBody>
                  <a:tcPr anchor="ctr">
                    <a:lnL w="12700" cap="flat" cmpd="sng" algn="ctr">
                      <a:noFill/>
                      <a:prstDash val="solid"/>
                      <a:round/>
                      <a:headEnd type="none" w="med" len="med"/>
                      <a:tailEnd type="none" w="med" len="med"/>
                    </a:lnL>
                    <a:lnR w="635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82738328"/>
                  </a:ext>
                </a:extLst>
              </a:tr>
              <a:tr h="569592">
                <a:tc>
                  <a:txBody>
                    <a:bodyPr/>
                    <a:lstStyle/>
                    <a:p>
                      <a:pPr algn="ctr"/>
                      <a:r>
                        <a:rPr lang="zh-CN" altLang="en-US" sz="600" dirty="0">
                          <a:solidFill>
                            <a:schemeClr val="tx1"/>
                          </a:solidFill>
                          <a:latin typeface="微软雅黑" panose="020B0503020204020204" pitchFamily="34" charset="-122"/>
                          <a:ea typeface="微软雅黑" panose="020B0503020204020204" pitchFamily="34" charset="-122"/>
                        </a:rPr>
                        <a:t>其他</a:t>
                      </a:r>
                    </a:p>
                  </a:txBody>
                  <a:tcPr anchor="ctr">
                    <a:lnL w="635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US" altLang="zh-CN" sz="600" dirty="0">
                          <a:solidFill>
                            <a:schemeClr val="tx1"/>
                          </a:solidFill>
                          <a:latin typeface="微软雅黑" panose="020B0503020204020204" pitchFamily="34" charset="-122"/>
                          <a:ea typeface="微软雅黑" panose="020B0503020204020204" pitchFamily="34" charset="-122"/>
                        </a:rPr>
                        <a:t>1.</a:t>
                      </a:r>
                      <a:r>
                        <a:rPr lang="zh-CN" altLang="en-US" sz="600" dirty="0">
                          <a:solidFill>
                            <a:schemeClr val="tx1"/>
                          </a:solidFill>
                          <a:latin typeface="微软雅黑" panose="020B0503020204020204" pitchFamily="34" charset="-122"/>
                          <a:ea typeface="微软雅黑" panose="020B0503020204020204" pitchFamily="34" charset="-122"/>
                        </a:rPr>
                        <a:t>未结清国家开发银行生源地信用助学贷款（或校园地国家助学贷款）的借款学生不能作为其他借款学生的共同借款人；</a:t>
                      </a:r>
                    </a:p>
                    <a:p>
                      <a:pPr algn="l"/>
                      <a:r>
                        <a:rPr lang="en-US" altLang="zh-CN" sz="600" dirty="0">
                          <a:solidFill>
                            <a:schemeClr val="tx1"/>
                          </a:solidFill>
                          <a:latin typeface="微软雅黑" panose="020B0503020204020204" pitchFamily="34" charset="-122"/>
                          <a:ea typeface="微软雅黑" panose="020B0503020204020204" pitchFamily="34" charset="-122"/>
                        </a:rPr>
                        <a:t>2.</a:t>
                      </a:r>
                      <a:r>
                        <a:rPr lang="zh-CN" altLang="en-US" sz="600" dirty="0">
                          <a:solidFill>
                            <a:schemeClr val="tx1"/>
                          </a:solidFill>
                          <a:latin typeface="微软雅黑" panose="020B0503020204020204" pitchFamily="34" charset="-122"/>
                          <a:ea typeface="微软雅黑" panose="020B0503020204020204" pitchFamily="34" charset="-122"/>
                        </a:rPr>
                        <a:t>如借款学生申请助学贷款时未满 </a:t>
                      </a:r>
                      <a:r>
                        <a:rPr lang="en-US" altLang="zh-CN" sz="600" dirty="0">
                          <a:solidFill>
                            <a:schemeClr val="tx1"/>
                          </a:solidFill>
                          <a:latin typeface="微软雅黑" panose="020B0503020204020204" pitchFamily="34" charset="-122"/>
                          <a:ea typeface="微软雅黑" panose="020B0503020204020204" pitchFamily="34" charset="-122"/>
                        </a:rPr>
                        <a:t>16 </a:t>
                      </a:r>
                      <a:r>
                        <a:rPr lang="zh-CN" altLang="en-US" sz="600" dirty="0">
                          <a:solidFill>
                            <a:schemeClr val="tx1"/>
                          </a:solidFill>
                          <a:latin typeface="微软雅黑" panose="020B0503020204020204" pitchFamily="34" charset="-122"/>
                          <a:ea typeface="微软雅黑" panose="020B0503020204020204" pitchFamily="34" charset="-122"/>
                        </a:rPr>
                        <a:t>周岁，共同借款人应为其监护人。此种情况下，办理贷款时需要提供相关监护关系的证明材料。如借款学生与其监护人户籍不在同一县（市、区），原则上应在学生户籍所在县（市、区）办理。</a:t>
                      </a:r>
                    </a:p>
                  </a:txBody>
                  <a:tcPr anchor="ctr">
                    <a:lnL w="12700" cap="flat" cmpd="sng" algn="ctr">
                      <a:noFill/>
                      <a:prstDash val="solid"/>
                      <a:round/>
                      <a:headEnd type="none" w="med" len="med"/>
                      <a:tailEnd type="none" w="med" len="med"/>
                    </a:lnL>
                    <a:lnR w="635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231240426"/>
                  </a:ext>
                </a:extLst>
              </a:tr>
            </a:tbl>
          </a:graphicData>
        </a:graphic>
      </p:graphicFrame>
      <p:pic>
        <p:nvPicPr>
          <p:cNvPr id="154" name="图形 153">
            <a:extLst>
              <a:ext uri="{FF2B5EF4-FFF2-40B4-BE49-F238E27FC236}">
                <a16:creationId xmlns:a16="http://schemas.microsoft.com/office/drawing/2014/main" id="{F7B3785D-E2F6-C6D4-400D-FFF576DA54B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013541" y="168850"/>
            <a:ext cx="3080439" cy="1080154"/>
          </a:xfrm>
          <a:prstGeom prst="rect">
            <a:avLst/>
          </a:prstGeom>
        </p:spPr>
      </p:pic>
      <p:pic>
        <p:nvPicPr>
          <p:cNvPr id="156" name="图形 155">
            <a:extLst>
              <a:ext uri="{FF2B5EF4-FFF2-40B4-BE49-F238E27FC236}">
                <a16:creationId xmlns:a16="http://schemas.microsoft.com/office/drawing/2014/main" id="{7E6015BB-64E9-CD2E-7B69-2C138B320EE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205811" y="280690"/>
            <a:ext cx="206339" cy="180547"/>
          </a:xfrm>
          <a:prstGeom prst="rect">
            <a:avLst/>
          </a:prstGeom>
        </p:spPr>
      </p:pic>
      <p:sp>
        <p:nvSpPr>
          <p:cNvPr id="157" name="文本框 156">
            <a:extLst>
              <a:ext uri="{FF2B5EF4-FFF2-40B4-BE49-F238E27FC236}">
                <a16:creationId xmlns:a16="http://schemas.microsoft.com/office/drawing/2014/main" id="{14754E2C-2CD2-B646-222D-EE4BDFDA44EA}"/>
              </a:ext>
            </a:extLst>
          </p:cNvPr>
          <p:cNvSpPr txBox="1"/>
          <p:nvPr/>
        </p:nvSpPr>
        <p:spPr>
          <a:xfrm>
            <a:off x="7394674" y="236770"/>
            <a:ext cx="1772320" cy="292388"/>
          </a:xfrm>
          <a:prstGeom prst="rect">
            <a:avLst/>
          </a:prstGeom>
          <a:noFill/>
        </p:spPr>
        <p:txBody>
          <a:bodyPr wrap="square" rtlCol="0">
            <a:spAutoFit/>
          </a:bodyPr>
          <a:lstStyle/>
          <a:p>
            <a:r>
              <a:rPr lang="zh-CN" altLang="en-US" sz="1300" b="1" dirty="0">
                <a:solidFill>
                  <a:schemeClr val="bg1"/>
                </a:solidFill>
                <a:latin typeface="微软雅黑" panose="020B0503020204020204" pitchFamily="34" charset="-122"/>
                <a:ea typeface="微软雅黑" panose="020B0503020204020204" pitchFamily="34" charset="-122"/>
              </a:rPr>
              <a:t>申贷流程及申贷材料</a:t>
            </a:r>
          </a:p>
        </p:txBody>
      </p:sp>
      <p:sp>
        <p:nvSpPr>
          <p:cNvPr id="73" name="矩形: 圆角 72">
            <a:extLst>
              <a:ext uri="{FF2B5EF4-FFF2-40B4-BE49-F238E27FC236}">
                <a16:creationId xmlns:a16="http://schemas.microsoft.com/office/drawing/2014/main" id="{F9FBD1A8-4C94-C908-2F81-D214E8648AE8}"/>
              </a:ext>
            </a:extLst>
          </p:cNvPr>
          <p:cNvSpPr/>
          <p:nvPr/>
        </p:nvSpPr>
        <p:spPr>
          <a:xfrm>
            <a:off x="7009644" y="627192"/>
            <a:ext cx="3080028" cy="6763631"/>
          </a:xfrm>
          <a:prstGeom prst="roundRect">
            <a:avLst>
              <a:gd name="adj" fmla="val 81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8" name="组合 157">
            <a:extLst>
              <a:ext uri="{FF2B5EF4-FFF2-40B4-BE49-F238E27FC236}">
                <a16:creationId xmlns:a16="http://schemas.microsoft.com/office/drawing/2014/main" id="{83BA6432-18C7-AA2C-31B6-3516D9A82BAA}"/>
              </a:ext>
            </a:extLst>
          </p:cNvPr>
          <p:cNvGrpSpPr/>
          <p:nvPr/>
        </p:nvGrpSpPr>
        <p:grpSpPr>
          <a:xfrm>
            <a:off x="9301110" y="563053"/>
            <a:ext cx="321557" cy="170252"/>
            <a:chOff x="6739731" y="3732212"/>
            <a:chExt cx="201739" cy="106813"/>
          </a:xfrm>
        </p:grpSpPr>
        <p:sp>
          <p:nvSpPr>
            <p:cNvPr id="159" name="任意多边形: 形状 158">
              <a:extLst>
                <a:ext uri="{FF2B5EF4-FFF2-40B4-BE49-F238E27FC236}">
                  <a16:creationId xmlns:a16="http://schemas.microsoft.com/office/drawing/2014/main" id="{05E65228-0E38-E3BA-DB1C-E6C7D22D0240}"/>
                </a:ext>
              </a:extLst>
            </p:cNvPr>
            <p:cNvSpPr/>
            <p:nvPr/>
          </p:nvSpPr>
          <p:spPr>
            <a:xfrm>
              <a:off x="6739731" y="3794639"/>
              <a:ext cx="44386" cy="44386"/>
            </a:xfrm>
            <a:custGeom>
              <a:avLst/>
              <a:gdLst>
                <a:gd name="connsiteX0" fmla="*/ 44387 w 44386"/>
                <a:gd name="connsiteY0" fmla="*/ 22193 h 44386"/>
                <a:gd name="connsiteX1" fmla="*/ 22193 w 44386"/>
                <a:gd name="connsiteY1" fmla="*/ 44387 h 44386"/>
                <a:gd name="connsiteX2" fmla="*/ 0 w 44386"/>
                <a:gd name="connsiteY2" fmla="*/ 22193 h 44386"/>
                <a:gd name="connsiteX3" fmla="*/ 22193 w 44386"/>
                <a:gd name="connsiteY3" fmla="*/ 0 h 44386"/>
                <a:gd name="connsiteX4" fmla="*/ 44387 w 44386"/>
                <a:gd name="connsiteY4" fmla="*/ 22193 h 44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86" h="44386">
                  <a:moveTo>
                    <a:pt x="44387" y="22193"/>
                  </a:moveTo>
                  <a:cubicBezTo>
                    <a:pt x="44387" y="34450"/>
                    <a:pt x="34450" y="44387"/>
                    <a:pt x="22193" y="44387"/>
                  </a:cubicBezTo>
                  <a:cubicBezTo>
                    <a:pt x="9936" y="44387"/>
                    <a:pt x="0" y="34450"/>
                    <a:pt x="0" y="22193"/>
                  </a:cubicBezTo>
                  <a:cubicBezTo>
                    <a:pt x="0" y="9936"/>
                    <a:pt x="9936" y="0"/>
                    <a:pt x="22193" y="0"/>
                  </a:cubicBezTo>
                  <a:cubicBezTo>
                    <a:pt x="34450" y="0"/>
                    <a:pt x="44387" y="9936"/>
                    <a:pt x="44387" y="22193"/>
                  </a:cubicBezTo>
                  <a:close/>
                </a:path>
              </a:pathLst>
            </a:custGeom>
            <a:solidFill>
              <a:srgbClr val="009FD3"/>
            </a:solidFill>
            <a:ln w="9525" cap="flat">
              <a:noFill/>
              <a:prstDash val="solid"/>
              <a:miter/>
            </a:ln>
          </p:spPr>
          <p:txBody>
            <a:bodyPr rtlCol="0" anchor="ctr"/>
            <a:lstStyle/>
            <a:p>
              <a:endParaRPr lang="zh-CN" altLang="en-US"/>
            </a:p>
          </p:txBody>
        </p:sp>
        <p:sp>
          <p:nvSpPr>
            <p:cNvPr id="160" name="任意多边形: 形状 159">
              <a:extLst>
                <a:ext uri="{FF2B5EF4-FFF2-40B4-BE49-F238E27FC236}">
                  <a16:creationId xmlns:a16="http://schemas.microsoft.com/office/drawing/2014/main" id="{4AB34DEC-E067-C81D-80A8-C864D90904C7}"/>
                </a:ext>
              </a:extLst>
            </p:cNvPr>
            <p:cNvSpPr/>
            <p:nvPr/>
          </p:nvSpPr>
          <p:spPr>
            <a:xfrm>
              <a:off x="6818407" y="3794639"/>
              <a:ext cx="44386" cy="44386"/>
            </a:xfrm>
            <a:custGeom>
              <a:avLst/>
              <a:gdLst>
                <a:gd name="connsiteX0" fmla="*/ 44387 w 44386"/>
                <a:gd name="connsiteY0" fmla="*/ 22193 h 44386"/>
                <a:gd name="connsiteX1" fmla="*/ 22193 w 44386"/>
                <a:gd name="connsiteY1" fmla="*/ 44387 h 44386"/>
                <a:gd name="connsiteX2" fmla="*/ 0 w 44386"/>
                <a:gd name="connsiteY2" fmla="*/ 22193 h 44386"/>
                <a:gd name="connsiteX3" fmla="*/ 22193 w 44386"/>
                <a:gd name="connsiteY3" fmla="*/ 0 h 44386"/>
                <a:gd name="connsiteX4" fmla="*/ 44387 w 44386"/>
                <a:gd name="connsiteY4" fmla="*/ 22193 h 44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86" h="44386">
                  <a:moveTo>
                    <a:pt x="44387" y="22193"/>
                  </a:moveTo>
                  <a:cubicBezTo>
                    <a:pt x="44387" y="34450"/>
                    <a:pt x="34450" y="44387"/>
                    <a:pt x="22193" y="44387"/>
                  </a:cubicBezTo>
                  <a:cubicBezTo>
                    <a:pt x="9936" y="44387"/>
                    <a:pt x="0" y="34450"/>
                    <a:pt x="0" y="22193"/>
                  </a:cubicBezTo>
                  <a:cubicBezTo>
                    <a:pt x="0" y="9936"/>
                    <a:pt x="9936" y="0"/>
                    <a:pt x="22193" y="0"/>
                  </a:cubicBezTo>
                  <a:cubicBezTo>
                    <a:pt x="34450" y="0"/>
                    <a:pt x="44387" y="9936"/>
                    <a:pt x="44387" y="22193"/>
                  </a:cubicBezTo>
                  <a:close/>
                </a:path>
              </a:pathLst>
            </a:custGeom>
            <a:solidFill>
              <a:srgbClr val="009FD3"/>
            </a:solidFill>
            <a:ln w="9525" cap="flat">
              <a:noFill/>
              <a:prstDash val="solid"/>
              <a:miter/>
            </a:ln>
          </p:spPr>
          <p:txBody>
            <a:bodyPr rtlCol="0" anchor="ctr"/>
            <a:lstStyle/>
            <a:p>
              <a:endParaRPr lang="zh-CN" altLang="en-US"/>
            </a:p>
          </p:txBody>
        </p:sp>
        <p:sp>
          <p:nvSpPr>
            <p:cNvPr id="161" name="任意多边形: 形状 160">
              <a:extLst>
                <a:ext uri="{FF2B5EF4-FFF2-40B4-BE49-F238E27FC236}">
                  <a16:creationId xmlns:a16="http://schemas.microsoft.com/office/drawing/2014/main" id="{93C4E319-7402-C522-6A8D-5EA0F0ABF313}"/>
                </a:ext>
              </a:extLst>
            </p:cNvPr>
            <p:cNvSpPr/>
            <p:nvPr/>
          </p:nvSpPr>
          <p:spPr>
            <a:xfrm>
              <a:off x="6897084" y="3794639"/>
              <a:ext cx="44386" cy="44386"/>
            </a:xfrm>
            <a:custGeom>
              <a:avLst/>
              <a:gdLst>
                <a:gd name="connsiteX0" fmla="*/ 44387 w 44386"/>
                <a:gd name="connsiteY0" fmla="*/ 22193 h 44386"/>
                <a:gd name="connsiteX1" fmla="*/ 22193 w 44386"/>
                <a:gd name="connsiteY1" fmla="*/ 44387 h 44386"/>
                <a:gd name="connsiteX2" fmla="*/ 0 w 44386"/>
                <a:gd name="connsiteY2" fmla="*/ 22193 h 44386"/>
                <a:gd name="connsiteX3" fmla="*/ 22193 w 44386"/>
                <a:gd name="connsiteY3" fmla="*/ 0 h 44386"/>
                <a:gd name="connsiteX4" fmla="*/ 44387 w 44386"/>
                <a:gd name="connsiteY4" fmla="*/ 22193 h 44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86" h="44386">
                  <a:moveTo>
                    <a:pt x="44387" y="22193"/>
                  </a:moveTo>
                  <a:cubicBezTo>
                    <a:pt x="44387" y="34450"/>
                    <a:pt x="34450" y="44387"/>
                    <a:pt x="22193" y="44387"/>
                  </a:cubicBezTo>
                  <a:cubicBezTo>
                    <a:pt x="9936" y="44387"/>
                    <a:pt x="0" y="34450"/>
                    <a:pt x="0" y="22193"/>
                  </a:cubicBezTo>
                  <a:cubicBezTo>
                    <a:pt x="0" y="9936"/>
                    <a:pt x="9936" y="0"/>
                    <a:pt x="22193" y="0"/>
                  </a:cubicBezTo>
                  <a:cubicBezTo>
                    <a:pt x="34450" y="0"/>
                    <a:pt x="44387" y="9936"/>
                    <a:pt x="44387" y="22193"/>
                  </a:cubicBezTo>
                  <a:close/>
                </a:path>
              </a:pathLst>
            </a:custGeom>
            <a:solidFill>
              <a:srgbClr val="009FD3"/>
            </a:solidFill>
            <a:ln w="9525" cap="flat">
              <a:noFill/>
              <a:prstDash val="solid"/>
              <a:miter/>
            </a:ln>
          </p:spPr>
          <p:txBody>
            <a:bodyPr rtlCol="0" anchor="ctr"/>
            <a:lstStyle/>
            <a:p>
              <a:endParaRPr lang="zh-CN" altLang="en-US"/>
            </a:p>
          </p:txBody>
        </p:sp>
        <p:sp>
          <p:nvSpPr>
            <p:cNvPr id="162" name="任意多边形: 形状 161">
              <a:extLst>
                <a:ext uri="{FF2B5EF4-FFF2-40B4-BE49-F238E27FC236}">
                  <a16:creationId xmlns:a16="http://schemas.microsoft.com/office/drawing/2014/main" id="{7E4C89FD-717C-C84D-8471-BFF80AA4BBF8}"/>
                </a:ext>
              </a:extLst>
            </p:cNvPr>
            <p:cNvSpPr/>
            <p:nvPr/>
          </p:nvSpPr>
          <p:spPr>
            <a:xfrm>
              <a:off x="6744494" y="3732212"/>
              <a:ext cx="34099" cy="99250"/>
            </a:xfrm>
            <a:custGeom>
              <a:avLst/>
              <a:gdLst>
                <a:gd name="connsiteX0" fmla="*/ 17050 w 34099"/>
                <a:gd name="connsiteY0" fmla="*/ 0 h 99250"/>
                <a:gd name="connsiteX1" fmla="*/ 0 w 34099"/>
                <a:gd name="connsiteY1" fmla="*/ 17050 h 99250"/>
                <a:gd name="connsiteX2" fmla="*/ 0 w 34099"/>
                <a:gd name="connsiteY2" fmla="*/ 82201 h 99250"/>
                <a:gd name="connsiteX3" fmla="*/ 17050 w 34099"/>
                <a:gd name="connsiteY3" fmla="*/ 99251 h 99250"/>
                <a:gd name="connsiteX4" fmla="*/ 34100 w 34099"/>
                <a:gd name="connsiteY4" fmla="*/ 82201 h 99250"/>
                <a:gd name="connsiteX5" fmla="*/ 34100 w 34099"/>
                <a:gd name="connsiteY5" fmla="*/ 17050 h 99250"/>
                <a:gd name="connsiteX6" fmla="*/ 17050 w 34099"/>
                <a:gd name="connsiteY6" fmla="*/ 0 h 9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099" h="99250">
                  <a:moveTo>
                    <a:pt x="17050" y="0"/>
                  </a:moveTo>
                  <a:cubicBezTo>
                    <a:pt x="7620" y="0"/>
                    <a:pt x="0" y="7620"/>
                    <a:pt x="0" y="17050"/>
                  </a:cubicBezTo>
                  <a:lnTo>
                    <a:pt x="0" y="82201"/>
                  </a:lnTo>
                  <a:cubicBezTo>
                    <a:pt x="0" y="91631"/>
                    <a:pt x="7620" y="99251"/>
                    <a:pt x="17050" y="99251"/>
                  </a:cubicBezTo>
                  <a:cubicBezTo>
                    <a:pt x="26480" y="99251"/>
                    <a:pt x="34100" y="91631"/>
                    <a:pt x="34100" y="82201"/>
                  </a:cubicBezTo>
                  <a:lnTo>
                    <a:pt x="34100" y="17050"/>
                  </a:lnTo>
                  <a:cubicBezTo>
                    <a:pt x="34100" y="7620"/>
                    <a:pt x="26480" y="0"/>
                    <a:pt x="17050" y="0"/>
                  </a:cubicBezTo>
                  <a:close/>
                </a:path>
              </a:pathLst>
            </a:custGeom>
            <a:solidFill>
              <a:schemeClr val="accent4"/>
            </a:solidFill>
            <a:ln w="9525" cap="flat">
              <a:noFill/>
              <a:prstDash val="solid"/>
              <a:miter/>
            </a:ln>
          </p:spPr>
          <p:txBody>
            <a:bodyPr rtlCol="0" anchor="ctr"/>
            <a:lstStyle/>
            <a:p>
              <a:endParaRPr lang="zh-CN" altLang="en-US"/>
            </a:p>
          </p:txBody>
        </p:sp>
        <p:sp>
          <p:nvSpPr>
            <p:cNvPr id="163" name="任意多边形: 形状 162">
              <a:extLst>
                <a:ext uri="{FF2B5EF4-FFF2-40B4-BE49-F238E27FC236}">
                  <a16:creationId xmlns:a16="http://schemas.microsoft.com/office/drawing/2014/main" id="{4570EC03-56F5-1569-9552-390DB8A32CA3}"/>
                </a:ext>
              </a:extLst>
            </p:cNvPr>
            <p:cNvSpPr/>
            <p:nvPr/>
          </p:nvSpPr>
          <p:spPr>
            <a:xfrm>
              <a:off x="6823075" y="3732212"/>
              <a:ext cx="34099" cy="99250"/>
            </a:xfrm>
            <a:custGeom>
              <a:avLst/>
              <a:gdLst>
                <a:gd name="connsiteX0" fmla="*/ 17050 w 34099"/>
                <a:gd name="connsiteY0" fmla="*/ 0 h 99250"/>
                <a:gd name="connsiteX1" fmla="*/ 0 w 34099"/>
                <a:gd name="connsiteY1" fmla="*/ 17050 h 99250"/>
                <a:gd name="connsiteX2" fmla="*/ 0 w 34099"/>
                <a:gd name="connsiteY2" fmla="*/ 82201 h 99250"/>
                <a:gd name="connsiteX3" fmla="*/ 17050 w 34099"/>
                <a:gd name="connsiteY3" fmla="*/ 99251 h 99250"/>
                <a:gd name="connsiteX4" fmla="*/ 34100 w 34099"/>
                <a:gd name="connsiteY4" fmla="*/ 82201 h 99250"/>
                <a:gd name="connsiteX5" fmla="*/ 34100 w 34099"/>
                <a:gd name="connsiteY5" fmla="*/ 17050 h 99250"/>
                <a:gd name="connsiteX6" fmla="*/ 17050 w 34099"/>
                <a:gd name="connsiteY6" fmla="*/ 0 h 9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099" h="99250">
                  <a:moveTo>
                    <a:pt x="17050" y="0"/>
                  </a:moveTo>
                  <a:cubicBezTo>
                    <a:pt x="7620" y="0"/>
                    <a:pt x="0" y="7620"/>
                    <a:pt x="0" y="17050"/>
                  </a:cubicBezTo>
                  <a:lnTo>
                    <a:pt x="0" y="82201"/>
                  </a:lnTo>
                  <a:cubicBezTo>
                    <a:pt x="0" y="91631"/>
                    <a:pt x="7620" y="99251"/>
                    <a:pt x="17050" y="99251"/>
                  </a:cubicBezTo>
                  <a:cubicBezTo>
                    <a:pt x="26479" y="99251"/>
                    <a:pt x="34100" y="91631"/>
                    <a:pt x="34100" y="82201"/>
                  </a:cubicBezTo>
                  <a:lnTo>
                    <a:pt x="34100" y="17050"/>
                  </a:lnTo>
                  <a:cubicBezTo>
                    <a:pt x="34100" y="7620"/>
                    <a:pt x="26479" y="0"/>
                    <a:pt x="17050" y="0"/>
                  </a:cubicBezTo>
                  <a:close/>
                </a:path>
              </a:pathLst>
            </a:custGeom>
            <a:solidFill>
              <a:schemeClr val="accent4"/>
            </a:solidFill>
            <a:ln w="9525" cap="flat">
              <a:noFill/>
              <a:prstDash val="solid"/>
              <a:miter/>
            </a:ln>
          </p:spPr>
          <p:txBody>
            <a:bodyPr rtlCol="0" anchor="ctr"/>
            <a:lstStyle/>
            <a:p>
              <a:endParaRPr lang="zh-CN" altLang="en-US"/>
            </a:p>
          </p:txBody>
        </p:sp>
        <p:sp>
          <p:nvSpPr>
            <p:cNvPr id="164" name="任意多边形: 形状 163">
              <a:extLst>
                <a:ext uri="{FF2B5EF4-FFF2-40B4-BE49-F238E27FC236}">
                  <a16:creationId xmlns:a16="http://schemas.microsoft.com/office/drawing/2014/main" id="{A7ED10AF-0AAA-156C-EB01-9DDE39C57292}"/>
                </a:ext>
              </a:extLst>
            </p:cNvPr>
            <p:cNvSpPr/>
            <p:nvPr/>
          </p:nvSpPr>
          <p:spPr>
            <a:xfrm>
              <a:off x="6901751" y="3732212"/>
              <a:ext cx="34099" cy="99250"/>
            </a:xfrm>
            <a:custGeom>
              <a:avLst/>
              <a:gdLst>
                <a:gd name="connsiteX0" fmla="*/ 17050 w 34099"/>
                <a:gd name="connsiteY0" fmla="*/ 0 h 99250"/>
                <a:gd name="connsiteX1" fmla="*/ 0 w 34099"/>
                <a:gd name="connsiteY1" fmla="*/ 17050 h 99250"/>
                <a:gd name="connsiteX2" fmla="*/ 0 w 34099"/>
                <a:gd name="connsiteY2" fmla="*/ 82201 h 99250"/>
                <a:gd name="connsiteX3" fmla="*/ 17050 w 34099"/>
                <a:gd name="connsiteY3" fmla="*/ 99251 h 99250"/>
                <a:gd name="connsiteX4" fmla="*/ 34100 w 34099"/>
                <a:gd name="connsiteY4" fmla="*/ 82201 h 99250"/>
                <a:gd name="connsiteX5" fmla="*/ 34100 w 34099"/>
                <a:gd name="connsiteY5" fmla="*/ 17050 h 99250"/>
                <a:gd name="connsiteX6" fmla="*/ 17050 w 34099"/>
                <a:gd name="connsiteY6" fmla="*/ 0 h 9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099" h="99250">
                  <a:moveTo>
                    <a:pt x="17050" y="0"/>
                  </a:moveTo>
                  <a:cubicBezTo>
                    <a:pt x="7620" y="0"/>
                    <a:pt x="0" y="7620"/>
                    <a:pt x="0" y="17050"/>
                  </a:cubicBezTo>
                  <a:lnTo>
                    <a:pt x="0" y="82201"/>
                  </a:lnTo>
                  <a:cubicBezTo>
                    <a:pt x="0" y="91631"/>
                    <a:pt x="7620" y="99251"/>
                    <a:pt x="17050" y="99251"/>
                  </a:cubicBezTo>
                  <a:cubicBezTo>
                    <a:pt x="26480" y="99251"/>
                    <a:pt x="34100" y="91631"/>
                    <a:pt x="34100" y="82201"/>
                  </a:cubicBezTo>
                  <a:lnTo>
                    <a:pt x="34100" y="17050"/>
                  </a:lnTo>
                  <a:cubicBezTo>
                    <a:pt x="34100" y="7620"/>
                    <a:pt x="26480" y="0"/>
                    <a:pt x="17050" y="0"/>
                  </a:cubicBezTo>
                  <a:close/>
                </a:path>
              </a:pathLst>
            </a:custGeom>
            <a:solidFill>
              <a:schemeClr val="accent4"/>
            </a:solidFill>
            <a:ln w="9525" cap="flat">
              <a:noFill/>
              <a:prstDash val="solid"/>
              <a:miter/>
            </a:ln>
          </p:spPr>
          <p:txBody>
            <a:bodyPr rtlCol="0" anchor="ctr"/>
            <a:lstStyle/>
            <a:p>
              <a:endParaRPr lang="zh-CN" altLang="en-US"/>
            </a:p>
          </p:txBody>
        </p:sp>
      </p:grpSp>
      <p:grpSp>
        <p:nvGrpSpPr>
          <p:cNvPr id="165" name="组合 164">
            <a:extLst>
              <a:ext uri="{FF2B5EF4-FFF2-40B4-BE49-F238E27FC236}">
                <a16:creationId xmlns:a16="http://schemas.microsoft.com/office/drawing/2014/main" id="{EA5B6BA2-9277-725B-D500-D4427F7E188D}"/>
              </a:ext>
            </a:extLst>
          </p:cNvPr>
          <p:cNvGrpSpPr/>
          <p:nvPr/>
        </p:nvGrpSpPr>
        <p:grpSpPr>
          <a:xfrm>
            <a:off x="7167231" y="838967"/>
            <a:ext cx="2822695" cy="1564439"/>
            <a:chOff x="7140307" y="4031606"/>
            <a:chExt cx="2822695" cy="1564439"/>
          </a:xfrm>
        </p:grpSpPr>
        <p:grpSp>
          <p:nvGrpSpPr>
            <p:cNvPr id="166" name="组合 165">
              <a:extLst>
                <a:ext uri="{FF2B5EF4-FFF2-40B4-BE49-F238E27FC236}">
                  <a16:creationId xmlns:a16="http://schemas.microsoft.com/office/drawing/2014/main" id="{28A16445-C324-D148-2299-6DDDD7819FCB}"/>
                </a:ext>
              </a:extLst>
            </p:cNvPr>
            <p:cNvGrpSpPr/>
            <p:nvPr/>
          </p:nvGrpSpPr>
          <p:grpSpPr>
            <a:xfrm>
              <a:off x="7140308" y="4049970"/>
              <a:ext cx="296876" cy="200055"/>
              <a:chOff x="7140308" y="4049970"/>
              <a:chExt cx="296876" cy="200055"/>
            </a:xfrm>
          </p:grpSpPr>
          <p:sp>
            <p:nvSpPr>
              <p:cNvPr id="169" name="图形 40">
                <a:extLst>
                  <a:ext uri="{FF2B5EF4-FFF2-40B4-BE49-F238E27FC236}">
                    <a16:creationId xmlns:a16="http://schemas.microsoft.com/office/drawing/2014/main" id="{5B200E85-C3DD-25C4-AB09-0FE027924566}"/>
                  </a:ext>
                </a:extLst>
              </p:cNvPr>
              <p:cNvSpPr/>
              <p:nvPr/>
            </p:nvSpPr>
            <p:spPr>
              <a:xfrm>
                <a:off x="7197695" y="4067174"/>
                <a:ext cx="195552" cy="165648"/>
              </a:xfrm>
              <a:custGeom>
                <a:avLst/>
                <a:gdLst>
                  <a:gd name="connsiteX0" fmla="*/ 121349 w 143255"/>
                  <a:gd name="connsiteY0" fmla="*/ 82582 h 121348"/>
                  <a:gd name="connsiteX1" fmla="*/ 121349 w 143255"/>
                  <a:gd name="connsiteY1" fmla="*/ 32957 h 121348"/>
                  <a:gd name="connsiteX2" fmla="*/ 88392 w 143255"/>
                  <a:gd name="connsiteY2" fmla="*/ 0 h 121348"/>
                  <a:gd name="connsiteX3" fmla="*/ 32957 w 143255"/>
                  <a:gd name="connsiteY3" fmla="*/ 0 h 121348"/>
                  <a:gd name="connsiteX4" fmla="*/ 0 w 143255"/>
                  <a:gd name="connsiteY4" fmla="*/ 32957 h 121348"/>
                  <a:gd name="connsiteX5" fmla="*/ 0 w 143255"/>
                  <a:gd name="connsiteY5" fmla="*/ 88392 h 121348"/>
                  <a:gd name="connsiteX6" fmla="*/ 32957 w 143255"/>
                  <a:gd name="connsiteY6" fmla="*/ 121349 h 121348"/>
                  <a:gd name="connsiteX7" fmla="*/ 143256 w 143255"/>
                  <a:gd name="connsiteY7" fmla="*/ 121349 h 121348"/>
                  <a:gd name="connsiteX8" fmla="*/ 130874 w 143255"/>
                  <a:gd name="connsiteY8" fmla="*/ 107633 h 121348"/>
                  <a:gd name="connsiteX9" fmla="*/ 121253 w 143255"/>
                  <a:gd name="connsiteY9" fmla="*/ 82677 h 12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5" h="121348">
                    <a:moveTo>
                      <a:pt x="121349" y="82582"/>
                    </a:moveTo>
                    <a:lnTo>
                      <a:pt x="121349" y="32957"/>
                    </a:lnTo>
                    <a:cubicBezTo>
                      <a:pt x="121349" y="14764"/>
                      <a:pt x="106585" y="0"/>
                      <a:pt x="88392" y="0"/>
                    </a:cubicBezTo>
                    <a:lnTo>
                      <a:pt x="32957" y="0"/>
                    </a:lnTo>
                    <a:cubicBezTo>
                      <a:pt x="14764" y="0"/>
                      <a:pt x="0" y="14764"/>
                      <a:pt x="0" y="32957"/>
                    </a:cubicBezTo>
                    <a:lnTo>
                      <a:pt x="0" y="88392"/>
                    </a:lnTo>
                    <a:cubicBezTo>
                      <a:pt x="0" y="106585"/>
                      <a:pt x="14764" y="121349"/>
                      <a:pt x="32957" y="121349"/>
                    </a:cubicBezTo>
                    <a:lnTo>
                      <a:pt x="143256" y="121349"/>
                    </a:lnTo>
                    <a:lnTo>
                      <a:pt x="130874" y="107633"/>
                    </a:lnTo>
                    <a:cubicBezTo>
                      <a:pt x="124682" y="100775"/>
                      <a:pt x="121253" y="91916"/>
                      <a:pt x="121253" y="82677"/>
                    </a:cubicBezTo>
                    <a:close/>
                  </a:path>
                </a:pathLst>
              </a:custGeom>
              <a:gradFill>
                <a:gsLst>
                  <a:gs pos="100000">
                    <a:srgbClr val="00A5DE"/>
                  </a:gs>
                  <a:gs pos="0">
                    <a:srgbClr val="00A566"/>
                  </a:gs>
                  <a:gs pos="64000">
                    <a:srgbClr val="49BCBD"/>
                  </a:gs>
                </a:gsLst>
                <a:lin ang="1800000" scaled="0"/>
              </a:gradFill>
              <a:ln w="9525" cap="flat">
                <a:noFill/>
                <a:prstDash val="solid"/>
                <a:miter/>
              </a:ln>
            </p:spPr>
            <p:txBody>
              <a:bodyPr rtlCol="0" anchor="ctr"/>
              <a:lstStyle/>
              <a:p>
                <a:endParaRPr lang="zh-CN" altLang="en-US"/>
              </a:p>
            </p:txBody>
          </p:sp>
          <p:sp>
            <p:nvSpPr>
              <p:cNvPr id="170" name="文本框 169">
                <a:extLst>
                  <a:ext uri="{FF2B5EF4-FFF2-40B4-BE49-F238E27FC236}">
                    <a16:creationId xmlns:a16="http://schemas.microsoft.com/office/drawing/2014/main" id="{331C24A3-22D8-83DA-3B6D-43C92A025010}"/>
                  </a:ext>
                </a:extLst>
              </p:cNvPr>
              <p:cNvSpPr txBox="1"/>
              <p:nvPr/>
            </p:nvSpPr>
            <p:spPr>
              <a:xfrm>
                <a:off x="7140308" y="4049970"/>
                <a:ext cx="296876" cy="200055"/>
              </a:xfrm>
              <a:prstGeom prst="rect">
                <a:avLst/>
              </a:prstGeom>
              <a:noFill/>
            </p:spPr>
            <p:txBody>
              <a:bodyPr wrap="none" rtlCol="0">
                <a:spAutoFit/>
              </a:bodyPr>
              <a:lstStyle/>
              <a:p>
                <a:r>
                  <a:rPr lang="en-US" altLang="zh-CN" sz="700" b="1" dirty="0">
                    <a:solidFill>
                      <a:schemeClr val="bg1"/>
                    </a:solidFill>
                    <a:latin typeface="微软雅黑" panose="020B0503020204020204" pitchFamily="34" charset="-122"/>
                    <a:ea typeface="微软雅黑" panose="020B0503020204020204" pitchFamily="34" charset="-122"/>
                  </a:rPr>
                  <a:t>01</a:t>
                </a:r>
                <a:endParaRPr lang="zh-CN" altLang="en-US" sz="700" b="1" dirty="0">
                  <a:solidFill>
                    <a:schemeClr val="bg1"/>
                  </a:solidFill>
                  <a:latin typeface="微软雅黑" panose="020B0503020204020204" pitchFamily="34" charset="-122"/>
                  <a:ea typeface="微软雅黑" panose="020B0503020204020204" pitchFamily="34" charset="-122"/>
                </a:endParaRPr>
              </a:p>
            </p:txBody>
          </p:sp>
        </p:grpSp>
        <p:sp>
          <p:nvSpPr>
            <p:cNvPr id="167" name="文本框 166">
              <a:extLst>
                <a:ext uri="{FF2B5EF4-FFF2-40B4-BE49-F238E27FC236}">
                  <a16:creationId xmlns:a16="http://schemas.microsoft.com/office/drawing/2014/main" id="{E50B14AF-22F8-CFAD-BAF9-B1BA7AB27EF7}"/>
                </a:ext>
              </a:extLst>
            </p:cNvPr>
            <p:cNvSpPr txBox="1"/>
            <p:nvPr/>
          </p:nvSpPr>
          <p:spPr>
            <a:xfrm>
              <a:off x="7369692" y="4031606"/>
              <a:ext cx="569387" cy="246221"/>
            </a:xfrm>
            <a:prstGeom prst="rect">
              <a:avLst/>
            </a:prstGeom>
            <a:noFill/>
          </p:spPr>
          <p:txBody>
            <a:bodyPr wrap="none" rtlCol="0">
              <a:spAutoFit/>
            </a:bodyPr>
            <a:lstStyle/>
            <a:p>
              <a:r>
                <a:rPr lang="zh-CN" altLang="en-US" sz="1000" b="1" dirty="0">
                  <a:gradFill>
                    <a:gsLst>
                      <a:gs pos="100000">
                        <a:srgbClr val="00A5DE"/>
                      </a:gs>
                      <a:gs pos="0">
                        <a:srgbClr val="00A566"/>
                      </a:gs>
                      <a:gs pos="64000">
                        <a:srgbClr val="49BCBD"/>
                      </a:gs>
                    </a:gsLst>
                    <a:lin ang="0" scaled="0"/>
                  </a:gradFill>
                  <a:latin typeface="微软雅黑" panose="020B0503020204020204" pitchFamily="34" charset="-122"/>
                  <a:ea typeface="微软雅黑" panose="020B0503020204020204" pitchFamily="34" charset="-122"/>
                </a:rPr>
                <a:t>预申请</a:t>
              </a:r>
            </a:p>
          </p:txBody>
        </p:sp>
        <p:sp>
          <p:nvSpPr>
            <p:cNvPr id="168" name="文本框 167">
              <a:extLst>
                <a:ext uri="{FF2B5EF4-FFF2-40B4-BE49-F238E27FC236}">
                  <a16:creationId xmlns:a16="http://schemas.microsoft.com/office/drawing/2014/main" id="{2BEF5819-898F-7715-22B6-2CA910CFACFA}"/>
                </a:ext>
              </a:extLst>
            </p:cNvPr>
            <p:cNvSpPr txBox="1"/>
            <p:nvPr/>
          </p:nvSpPr>
          <p:spPr>
            <a:xfrm>
              <a:off x="7140307" y="4230094"/>
              <a:ext cx="2822695" cy="1365951"/>
            </a:xfrm>
            <a:prstGeom prst="rect">
              <a:avLst/>
            </a:prstGeom>
            <a:noFill/>
          </p:spPr>
          <p:txBody>
            <a:bodyPr wrap="square" rtlCol="0">
              <a:spAutoFit/>
            </a:bodyPr>
            <a:lstStyle/>
            <a:p>
              <a:pPr>
                <a:lnSpc>
                  <a:spcPct val="150000"/>
                </a:lnSpc>
              </a:pPr>
              <a:r>
                <a:rPr lang="zh-CN" altLang="en-US" sz="700" dirty="0">
                  <a:latin typeface="微软雅黑" panose="020B0503020204020204" pitchFamily="34" charset="-122"/>
                  <a:ea typeface="微软雅黑" panose="020B0503020204020204" pitchFamily="34" charset="-122"/>
                </a:rPr>
                <a:t>        就读于普通高中和中职学校的学生，若其家庭的经济能力难以满足其大学期间的学习、生活基本支出均可申请，包括但不限于：高中阶段（含普通高中和中职学校）任一学年曾获得过国家助学金的学生、脱贫家庭学生、脱贫不稳定家庭学生、边缘易致贫家庭学生、突发严重困难家庭学生、低保家庭学生、低保边缘家庭学生、特困救助供养学生、刚性支出困难家庭学生、其他低收入家庭学生、孤儿、事实无人抚养儿童、家庭经济困难残疾学生等特殊困难群体以及高中（含中职）学生资助管理部门认定的家庭经济困难学生。</a:t>
              </a:r>
            </a:p>
          </p:txBody>
        </p:sp>
      </p:grpSp>
      <p:grpSp>
        <p:nvGrpSpPr>
          <p:cNvPr id="171" name="组合 170">
            <a:extLst>
              <a:ext uri="{FF2B5EF4-FFF2-40B4-BE49-F238E27FC236}">
                <a16:creationId xmlns:a16="http://schemas.microsoft.com/office/drawing/2014/main" id="{490F0494-D1B5-1681-C123-EE98A3F6E606}"/>
              </a:ext>
            </a:extLst>
          </p:cNvPr>
          <p:cNvGrpSpPr/>
          <p:nvPr/>
        </p:nvGrpSpPr>
        <p:grpSpPr>
          <a:xfrm>
            <a:off x="7167231" y="2637601"/>
            <a:ext cx="2822695" cy="1241274"/>
            <a:chOff x="7140307" y="4031606"/>
            <a:chExt cx="2822695" cy="1241274"/>
          </a:xfrm>
        </p:grpSpPr>
        <p:grpSp>
          <p:nvGrpSpPr>
            <p:cNvPr id="172" name="组合 171">
              <a:extLst>
                <a:ext uri="{FF2B5EF4-FFF2-40B4-BE49-F238E27FC236}">
                  <a16:creationId xmlns:a16="http://schemas.microsoft.com/office/drawing/2014/main" id="{321B646E-DB13-D3A9-6010-895A4599F7E6}"/>
                </a:ext>
              </a:extLst>
            </p:cNvPr>
            <p:cNvGrpSpPr/>
            <p:nvPr/>
          </p:nvGrpSpPr>
          <p:grpSpPr>
            <a:xfrm>
              <a:off x="7140308" y="4049970"/>
              <a:ext cx="296876" cy="200055"/>
              <a:chOff x="7140308" y="4049970"/>
              <a:chExt cx="296876" cy="200055"/>
            </a:xfrm>
          </p:grpSpPr>
          <p:sp>
            <p:nvSpPr>
              <p:cNvPr id="175" name="图形 40">
                <a:extLst>
                  <a:ext uri="{FF2B5EF4-FFF2-40B4-BE49-F238E27FC236}">
                    <a16:creationId xmlns:a16="http://schemas.microsoft.com/office/drawing/2014/main" id="{559C0F5D-E6ED-1203-0DC8-2F0568E861BF}"/>
                  </a:ext>
                </a:extLst>
              </p:cNvPr>
              <p:cNvSpPr/>
              <p:nvPr/>
            </p:nvSpPr>
            <p:spPr>
              <a:xfrm>
                <a:off x="7197695" y="4067174"/>
                <a:ext cx="195552" cy="165648"/>
              </a:xfrm>
              <a:custGeom>
                <a:avLst/>
                <a:gdLst>
                  <a:gd name="connsiteX0" fmla="*/ 121349 w 143255"/>
                  <a:gd name="connsiteY0" fmla="*/ 82582 h 121348"/>
                  <a:gd name="connsiteX1" fmla="*/ 121349 w 143255"/>
                  <a:gd name="connsiteY1" fmla="*/ 32957 h 121348"/>
                  <a:gd name="connsiteX2" fmla="*/ 88392 w 143255"/>
                  <a:gd name="connsiteY2" fmla="*/ 0 h 121348"/>
                  <a:gd name="connsiteX3" fmla="*/ 32957 w 143255"/>
                  <a:gd name="connsiteY3" fmla="*/ 0 h 121348"/>
                  <a:gd name="connsiteX4" fmla="*/ 0 w 143255"/>
                  <a:gd name="connsiteY4" fmla="*/ 32957 h 121348"/>
                  <a:gd name="connsiteX5" fmla="*/ 0 w 143255"/>
                  <a:gd name="connsiteY5" fmla="*/ 88392 h 121348"/>
                  <a:gd name="connsiteX6" fmla="*/ 32957 w 143255"/>
                  <a:gd name="connsiteY6" fmla="*/ 121349 h 121348"/>
                  <a:gd name="connsiteX7" fmla="*/ 143256 w 143255"/>
                  <a:gd name="connsiteY7" fmla="*/ 121349 h 121348"/>
                  <a:gd name="connsiteX8" fmla="*/ 130874 w 143255"/>
                  <a:gd name="connsiteY8" fmla="*/ 107633 h 121348"/>
                  <a:gd name="connsiteX9" fmla="*/ 121253 w 143255"/>
                  <a:gd name="connsiteY9" fmla="*/ 82677 h 12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5" h="121348">
                    <a:moveTo>
                      <a:pt x="121349" y="82582"/>
                    </a:moveTo>
                    <a:lnTo>
                      <a:pt x="121349" y="32957"/>
                    </a:lnTo>
                    <a:cubicBezTo>
                      <a:pt x="121349" y="14764"/>
                      <a:pt x="106585" y="0"/>
                      <a:pt x="88392" y="0"/>
                    </a:cubicBezTo>
                    <a:lnTo>
                      <a:pt x="32957" y="0"/>
                    </a:lnTo>
                    <a:cubicBezTo>
                      <a:pt x="14764" y="0"/>
                      <a:pt x="0" y="14764"/>
                      <a:pt x="0" y="32957"/>
                    </a:cubicBezTo>
                    <a:lnTo>
                      <a:pt x="0" y="88392"/>
                    </a:lnTo>
                    <a:cubicBezTo>
                      <a:pt x="0" y="106585"/>
                      <a:pt x="14764" y="121349"/>
                      <a:pt x="32957" y="121349"/>
                    </a:cubicBezTo>
                    <a:lnTo>
                      <a:pt x="143256" y="121349"/>
                    </a:lnTo>
                    <a:lnTo>
                      <a:pt x="130874" y="107633"/>
                    </a:lnTo>
                    <a:cubicBezTo>
                      <a:pt x="124682" y="100775"/>
                      <a:pt x="121253" y="91916"/>
                      <a:pt x="121253" y="82677"/>
                    </a:cubicBezTo>
                    <a:close/>
                  </a:path>
                </a:pathLst>
              </a:custGeom>
              <a:gradFill>
                <a:gsLst>
                  <a:gs pos="100000">
                    <a:srgbClr val="00A5DE"/>
                  </a:gs>
                  <a:gs pos="0">
                    <a:srgbClr val="00A566"/>
                  </a:gs>
                  <a:gs pos="64000">
                    <a:srgbClr val="49BCBD"/>
                  </a:gs>
                </a:gsLst>
                <a:lin ang="1800000" scaled="0"/>
              </a:gradFill>
              <a:ln w="9525" cap="flat">
                <a:noFill/>
                <a:prstDash val="solid"/>
                <a:miter/>
              </a:ln>
            </p:spPr>
            <p:txBody>
              <a:bodyPr rtlCol="0" anchor="ctr"/>
              <a:lstStyle/>
              <a:p>
                <a:endParaRPr lang="zh-CN" altLang="en-US"/>
              </a:p>
            </p:txBody>
          </p:sp>
          <p:sp>
            <p:nvSpPr>
              <p:cNvPr id="176" name="文本框 175">
                <a:extLst>
                  <a:ext uri="{FF2B5EF4-FFF2-40B4-BE49-F238E27FC236}">
                    <a16:creationId xmlns:a16="http://schemas.microsoft.com/office/drawing/2014/main" id="{6CE46FE5-817E-256A-28FB-7BA5B0459BB6}"/>
                  </a:ext>
                </a:extLst>
              </p:cNvPr>
              <p:cNvSpPr txBox="1"/>
              <p:nvPr/>
            </p:nvSpPr>
            <p:spPr>
              <a:xfrm>
                <a:off x="7140308" y="4049970"/>
                <a:ext cx="296876" cy="200055"/>
              </a:xfrm>
              <a:prstGeom prst="rect">
                <a:avLst/>
              </a:prstGeom>
              <a:noFill/>
            </p:spPr>
            <p:txBody>
              <a:bodyPr wrap="none" rtlCol="0">
                <a:spAutoFit/>
              </a:bodyPr>
              <a:lstStyle/>
              <a:p>
                <a:r>
                  <a:rPr lang="en-US" altLang="zh-CN" sz="700" b="1" dirty="0">
                    <a:solidFill>
                      <a:schemeClr val="bg1"/>
                    </a:solidFill>
                    <a:latin typeface="微软雅黑" panose="020B0503020204020204" pitchFamily="34" charset="-122"/>
                    <a:ea typeface="微软雅黑" panose="020B0503020204020204" pitchFamily="34" charset="-122"/>
                  </a:rPr>
                  <a:t>02</a:t>
                </a:r>
                <a:endParaRPr lang="zh-CN" altLang="en-US" sz="700" b="1" dirty="0">
                  <a:solidFill>
                    <a:schemeClr val="bg1"/>
                  </a:solidFill>
                  <a:latin typeface="微软雅黑" panose="020B0503020204020204" pitchFamily="34" charset="-122"/>
                  <a:ea typeface="微软雅黑" panose="020B0503020204020204" pitchFamily="34" charset="-122"/>
                </a:endParaRPr>
              </a:p>
            </p:txBody>
          </p:sp>
        </p:grpSp>
        <p:sp>
          <p:nvSpPr>
            <p:cNvPr id="173" name="文本框 172">
              <a:extLst>
                <a:ext uri="{FF2B5EF4-FFF2-40B4-BE49-F238E27FC236}">
                  <a16:creationId xmlns:a16="http://schemas.microsoft.com/office/drawing/2014/main" id="{0A5D69D4-41E6-D142-15B8-D687D3EF6DAF}"/>
                </a:ext>
              </a:extLst>
            </p:cNvPr>
            <p:cNvSpPr txBox="1"/>
            <p:nvPr/>
          </p:nvSpPr>
          <p:spPr>
            <a:xfrm>
              <a:off x="7369692" y="4031606"/>
              <a:ext cx="1082348" cy="246221"/>
            </a:xfrm>
            <a:prstGeom prst="rect">
              <a:avLst/>
            </a:prstGeom>
            <a:noFill/>
          </p:spPr>
          <p:txBody>
            <a:bodyPr wrap="none" rtlCol="0">
              <a:spAutoFit/>
            </a:bodyPr>
            <a:lstStyle/>
            <a:p>
              <a:r>
                <a:rPr lang="zh-CN" altLang="en-US" sz="1000" b="1" dirty="0">
                  <a:gradFill>
                    <a:gsLst>
                      <a:gs pos="100000">
                        <a:srgbClr val="00A5DE"/>
                      </a:gs>
                      <a:gs pos="0">
                        <a:srgbClr val="00A566"/>
                      </a:gs>
                      <a:gs pos="64000">
                        <a:srgbClr val="49BCBD"/>
                      </a:gs>
                    </a:gsLst>
                    <a:lin ang="0" scaled="0"/>
                  </a:gradFill>
                  <a:latin typeface="微软雅黑" panose="020B0503020204020204" pitchFamily="34" charset="-122"/>
                  <a:ea typeface="微软雅黑" panose="020B0503020204020204" pitchFamily="34" charset="-122"/>
                </a:rPr>
                <a:t>如何申请贷款？</a:t>
              </a:r>
            </a:p>
          </p:txBody>
        </p:sp>
        <p:sp>
          <p:nvSpPr>
            <p:cNvPr id="174" name="文本框 173">
              <a:extLst>
                <a:ext uri="{FF2B5EF4-FFF2-40B4-BE49-F238E27FC236}">
                  <a16:creationId xmlns:a16="http://schemas.microsoft.com/office/drawing/2014/main" id="{D9CD37E2-FF04-EF5D-EE70-06008AA39EAB}"/>
                </a:ext>
              </a:extLst>
            </p:cNvPr>
            <p:cNvSpPr txBox="1"/>
            <p:nvPr/>
          </p:nvSpPr>
          <p:spPr>
            <a:xfrm>
              <a:off x="7140307" y="4230094"/>
              <a:ext cx="2822695" cy="1042786"/>
            </a:xfrm>
            <a:prstGeom prst="rect">
              <a:avLst/>
            </a:prstGeom>
            <a:noFill/>
          </p:spPr>
          <p:txBody>
            <a:bodyPr wrap="square" rtlCol="0">
              <a:spAutoFit/>
            </a:bodyPr>
            <a:lstStyle/>
            <a:p>
              <a:pPr>
                <a:lnSpc>
                  <a:spcPct val="150000"/>
                </a:lnSpc>
              </a:pPr>
              <a:r>
                <a:rPr lang="zh-CN" altLang="en-US" sz="700" dirty="0">
                  <a:latin typeface="微软雅黑" panose="020B0503020204020204" pitchFamily="34" charset="-122"/>
                  <a:ea typeface="微软雅黑" panose="020B0503020204020204" pitchFamily="34" charset="-122"/>
                </a:rPr>
                <a:t>        首次贷款时，借款学生和共同借款人需要一起前往双方户籍所在地的县级学生资助管理部门办理。具体贷款受理时间以各地公布时间为准，可咨询所在地县级学生资助管理部门。</a:t>
              </a:r>
            </a:p>
            <a:p>
              <a:pPr>
                <a:lnSpc>
                  <a:spcPct val="150000"/>
                </a:lnSpc>
              </a:pPr>
              <a:r>
                <a:rPr lang="zh-CN" altLang="en-US" sz="700" dirty="0">
                  <a:latin typeface="微软雅黑" panose="020B0503020204020204" pitchFamily="34" charset="-122"/>
                  <a:ea typeface="微软雅黑" panose="020B0503020204020204" pitchFamily="34" charset="-122"/>
                </a:rPr>
                <a:t>        续贷时，借款学生或共同借款人任何一方持相关材料到原县级学生资助管理部门办理，也可以通过学生在线系统或国家助学贷款</a:t>
              </a:r>
              <a:r>
                <a:rPr lang="en-US" altLang="zh-CN" sz="700" dirty="0">
                  <a:latin typeface="微软雅黑" panose="020B0503020204020204" pitchFamily="34" charset="-122"/>
                  <a:ea typeface="微软雅黑" panose="020B0503020204020204" pitchFamily="34" charset="-122"/>
                </a:rPr>
                <a:t>APP</a:t>
              </a:r>
              <a:r>
                <a:rPr lang="zh-CN" altLang="en-US" sz="700" dirty="0">
                  <a:latin typeface="微软雅黑" panose="020B0503020204020204" pitchFamily="34" charset="-122"/>
                  <a:ea typeface="微软雅黑" panose="020B0503020204020204" pitchFamily="34" charset="-122"/>
                </a:rPr>
                <a:t>进行线上操作。</a:t>
              </a:r>
            </a:p>
          </p:txBody>
        </p:sp>
      </p:grpSp>
      <p:grpSp>
        <p:nvGrpSpPr>
          <p:cNvPr id="177" name="组合 176">
            <a:extLst>
              <a:ext uri="{FF2B5EF4-FFF2-40B4-BE49-F238E27FC236}">
                <a16:creationId xmlns:a16="http://schemas.microsoft.com/office/drawing/2014/main" id="{455C1EBE-DE4A-6A9C-4567-CE5FF9ABED2C}"/>
              </a:ext>
            </a:extLst>
          </p:cNvPr>
          <p:cNvGrpSpPr/>
          <p:nvPr/>
        </p:nvGrpSpPr>
        <p:grpSpPr>
          <a:xfrm>
            <a:off x="7167231" y="4201254"/>
            <a:ext cx="2822695" cy="1726022"/>
            <a:chOff x="7140307" y="4031606"/>
            <a:chExt cx="2822695" cy="1726022"/>
          </a:xfrm>
        </p:grpSpPr>
        <p:grpSp>
          <p:nvGrpSpPr>
            <p:cNvPr id="178" name="组合 177">
              <a:extLst>
                <a:ext uri="{FF2B5EF4-FFF2-40B4-BE49-F238E27FC236}">
                  <a16:creationId xmlns:a16="http://schemas.microsoft.com/office/drawing/2014/main" id="{D8187DB0-928A-12A7-44A4-F64A91060A81}"/>
                </a:ext>
              </a:extLst>
            </p:cNvPr>
            <p:cNvGrpSpPr/>
            <p:nvPr/>
          </p:nvGrpSpPr>
          <p:grpSpPr>
            <a:xfrm>
              <a:off x="7140308" y="4049970"/>
              <a:ext cx="296876" cy="200055"/>
              <a:chOff x="7140308" y="4049970"/>
              <a:chExt cx="296876" cy="200055"/>
            </a:xfrm>
          </p:grpSpPr>
          <p:sp>
            <p:nvSpPr>
              <p:cNvPr id="181" name="图形 40">
                <a:extLst>
                  <a:ext uri="{FF2B5EF4-FFF2-40B4-BE49-F238E27FC236}">
                    <a16:creationId xmlns:a16="http://schemas.microsoft.com/office/drawing/2014/main" id="{3364CF68-D176-C5DB-B36F-2EEF3FB36766}"/>
                  </a:ext>
                </a:extLst>
              </p:cNvPr>
              <p:cNvSpPr/>
              <p:nvPr/>
            </p:nvSpPr>
            <p:spPr>
              <a:xfrm>
                <a:off x="7197695" y="4067174"/>
                <a:ext cx="195552" cy="165648"/>
              </a:xfrm>
              <a:custGeom>
                <a:avLst/>
                <a:gdLst>
                  <a:gd name="connsiteX0" fmla="*/ 121349 w 143255"/>
                  <a:gd name="connsiteY0" fmla="*/ 82582 h 121348"/>
                  <a:gd name="connsiteX1" fmla="*/ 121349 w 143255"/>
                  <a:gd name="connsiteY1" fmla="*/ 32957 h 121348"/>
                  <a:gd name="connsiteX2" fmla="*/ 88392 w 143255"/>
                  <a:gd name="connsiteY2" fmla="*/ 0 h 121348"/>
                  <a:gd name="connsiteX3" fmla="*/ 32957 w 143255"/>
                  <a:gd name="connsiteY3" fmla="*/ 0 h 121348"/>
                  <a:gd name="connsiteX4" fmla="*/ 0 w 143255"/>
                  <a:gd name="connsiteY4" fmla="*/ 32957 h 121348"/>
                  <a:gd name="connsiteX5" fmla="*/ 0 w 143255"/>
                  <a:gd name="connsiteY5" fmla="*/ 88392 h 121348"/>
                  <a:gd name="connsiteX6" fmla="*/ 32957 w 143255"/>
                  <a:gd name="connsiteY6" fmla="*/ 121349 h 121348"/>
                  <a:gd name="connsiteX7" fmla="*/ 143256 w 143255"/>
                  <a:gd name="connsiteY7" fmla="*/ 121349 h 121348"/>
                  <a:gd name="connsiteX8" fmla="*/ 130874 w 143255"/>
                  <a:gd name="connsiteY8" fmla="*/ 107633 h 121348"/>
                  <a:gd name="connsiteX9" fmla="*/ 121253 w 143255"/>
                  <a:gd name="connsiteY9" fmla="*/ 82677 h 12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5" h="121348">
                    <a:moveTo>
                      <a:pt x="121349" y="82582"/>
                    </a:moveTo>
                    <a:lnTo>
                      <a:pt x="121349" y="32957"/>
                    </a:lnTo>
                    <a:cubicBezTo>
                      <a:pt x="121349" y="14764"/>
                      <a:pt x="106585" y="0"/>
                      <a:pt x="88392" y="0"/>
                    </a:cubicBezTo>
                    <a:lnTo>
                      <a:pt x="32957" y="0"/>
                    </a:lnTo>
                    <a:cubicBezTo>
                      <a:pt x="14764" y="0"/>
                      <a:pt x="0" y="14764"/>
                      <a:pt x="0" y="32957"/>
                    </a:cubicBezTo>
                    <a:lnTo>
                      <a:pt x="0" y="88392"/>
                    </a:lnTo>
                    <a:cubicBezTo>
                      <a:pt x="0" y="106585"/>
                      <a:pt x="14764" y="121349"/>
                      <a:pt x="32957" y="121349"/>
                    </a:cubicBezTo>
                    <a:lnTo>
                      <a:pt x="143256" y="121349"/>
                    </a:lnTo>
                    <a:lnTo>
                      <a:pt x="130874" y="107633"/>
                    </a:lnTo>
                    <a:cubicBezTo>
                      <a:pt x="124682" y="100775"/>
                      <a:pt x="121253" y="91916"/>
                      <a:pt x="121253" y="82677"/>
                    </a:cubicBezTo>
                    <a:close/>
                  </a:path>
                </a:pathLst>
              </a:custGeom>
              <a:gradFill>
                <a:gsLst>
                  <a:gs pos="100000">
                    <a:srgbClr val="00A5DE"/>
                  </a:gs>
                  <a:gs pos="0">
                    <a:srgbClr val="00A566"/>
                  </a:gs>
                  <a:gs pos="64000">
                    <a:srgbClr val="49BCBD"/>
                  </a:gs>
                </a:gsLst>
                <a:lin ang="1800000" scaled="0"/>
              </a:gradFill>
              <a:ln w="9525" cap="flat">
                <a:noFill/>
                <a:prstDash val="solid"/>
                <a:miter/>
              </a:ln>
            </p:spPr>
            <p:txBody>
              <a:bodyPr rtlCol="0" anchor="ctr"/>
              <a:lstStyle/>
              <a:p>
                <a:endParaRPr lang="zh-CN" altLang="en-US"/>
              </a:p>
            </p:txBody>
          </p:sp>
          <p:sp>
            <p:nvSpPr>
              <p:cNvPr id="182" name="文本框 181">
                <a:extLst>
                  <a:ext uri="{FF2B5EF4-FFF2-40B4-BE49-F238E27FC236}">
                    <a16:creationId xmlns:a16="http://schemas.microsoft.com/office/drawing/2014/main" id="{3F1CB677-13F7-4C4C-5DBA-6933585CDB9A}"/>
                  </a:ext>
                </a:extLst>
              </p:cNvPr>
              <p:cNvSpPr txBox="1"/>
              <p:nvPr/>
            </p:nvSpPr>
            <p:spPr>
              <a:xfrm>
                <a:off x="7140308" y="4049970"/>
                <a:ext cx="296876" cy="200055"/>
              </a:xfrm>
              <a:prstGeom prst="rect">
                <a:avLst/>
              </a:prstGeom>
              <a:noFill/>
            </p:spPr>
            <p:txBody>
              <a:bodyPr wrap="none" rtlCol="0">
                <a:spAutoFit/>
              </a:bodyPr>
              <a:lstStyle/>
              <a:p>
                <a:r>
                  <a:rPr lang="en-US" altLang="zh-CN" sz="700" b="1" dirty="0">
                    <a:solidFill>
                      <a:schemeClr val="bg1"/>
                    </a:solidFill>
                    <a:latin typeface="微软雅黑" panose="020B0503020204020204" pitchFamily="34" charset="-122"/>
                    <a:ea typeface="微软雅黑" panose="020B0503020204020204" pitchFamily="34" charset="-122"/>
                  </a:rPr>
                  <a:t>03</a:t>
                </a:r>
                <a:endParaRPr lang="zh-CN" altLang="en-US" sz="700" b="1" dirty="0">
                  <a:solidFill>
                    <a:schemeClr val="bg1"/>
                  </a:solidFill>
                  <a:latin typeface="微软雅黑" panose="020B0503020204020204" pitchFamily="34" charset="-122"/>
                  <a:ea typeface="微软雅黑" panose="020B0503020204020204" pitchFamily="34" charset="-122"/>
                </a:endParaRPr>
              </a:p>
            </p:txBody>
          </p:sp>
        </p:grpSp>
        <p:sp>
          <p:nvSpPr>
            <p:cNvPr id="179" name="文本框 178">
              <a:extLst>
                <a:ext uri="{FF2B5EF4-FFF2-40B4-BE49-F238E27FC236}">
                  <a16:creationId xmlns:a16="http://schemas.microsoft.com/office/drawing/2014/main" id="{9078DED3-6D71-CC3C-1335-B4768ABB48DB}"/>
                </a:ext>
              </a:extLst>
            </p:cNvPr>
            <p:cNvSpPr txBox="1"/>
            <p:nvPr/>
          </p:nvSpPr>
          <p:spPr>
            <a:xfrm>
              <a:off x="7369692" y="4031606"/>
              <a:ext cx="1851789" cy="246221"/>
            </a:xfrm>
            <a:prstGeom prst="rect">
              <a:avLst/>
            </a:prstGeom>
            <a:noFill/>
          </p:spPr>
          <p:txBody>
            <a:bodyPr wrap="none" rtlCol="0">
              <a:spAutoFit/>
            </a:bodyPr>
            <a:lstStyle/>
            <a:p>
              <a:r>
                <a:rPr lang="zh-CN" altLang="en-US" sz="1000" b="1" dirty="0">
                  <a:gradFill>
                    <a:gsLst>
                      <a:gs pos="100000">
                        <a:srgbClr val="00A5DE"/>
                      </a:gs>
                      <a:gs pos="0">
                        <a:srgbClr val="00A566"/>
                      </a:gs>
                      <a:gs pos="64000">
                        <a:srgbClr val="49BCBD"/>
                      </a:gs>
                    </a:gsLst>
                    <a:lin ang="0" scaled="0"/>
                  </a:gradFill>
                  <a:latin typeface="微软雅黑" panose="020B0503020204020204" pitchFamily="34" charset="-122"/>
                  <a:ea typeface="微软雅黑" panose="020B0503020204020204" pitchFamily="34" charset="-122"/>
                </a:rPr>
                <a:t>首次申请办理流程及申贷材料</a:t>
              </a:r>
            </a:p>
          </p:txBody>
        </p:sp>
        <p:sp>
          <p:nvSpPr>
            <p:cNvPr id="180" name="文本框 179">
              <a:extLst>
                <a:ext uri="{FF2B5EF4-FFF2-40B4-BE49-F238E27FC236}">
                  <a16:creationId xmlns:a16="http://schemas.microsoft.com/office/drawing/2014/main" id="{C5E87E9C-5CC6-D281-9DC9-E9F3EE232A4B}"/>
                </a:ext>
              </a:extLst>
            </p:cNvPr>
            <p:cNvSpPr txBox="1"/>
            <p:nvPr/>
          </p:nvSpPr>
          <p:spPr>
            <a:xfrm>
              <a:off x="7140307" y="4230094"/>
              <a:ext cx="2822695" cy="1527534"/>
            </a:xfrm>
            <a:prstGeom prst="rect">
              <a:avLst/>
            </a:prstGeom>
            <a:noFill/>
          </p:spPr>
          <p:txBody>
            <a:bodyPr wrap="square" rtlCol="0">
              <a:spAutoFit/>
            </a:bodyPr>
            <a:lstStyle/>
            <a:p>
              <a:pPr>
                <a:lnSpc>
                  <a:spcPct val="150000"/>
                </a:lnSpc>
              </a:pPr>
              <a:r>
                <a:rPr lang="zh-CN" altLang="en-US" sz="700" dirty="0">
                  <a:latin typeface="微软雅黑" panose="020B0503020204020204" pitchFamily="34" charset="-122"/>
                  <a:ea typeface="微软雅黑" panose="020B0503020204020204" pitchFamily="34" charset="-122"/>
                </a:rPr>
                <a:t>        借款学生和共同借款人需携带以下申贷材料，前往县级学生资助管理部门办理手续。</a:t>
              </a:r>
              <a:endParaRPr lang="en-US" altLang="zh-CN" sz="700" dirty="0">
                <a:latin typeface="微软雅黑" panose="020B0503020204020204" pitchFamily="34" charset="-122"/>
                <a:ea typeface="微软雅黑" panose="020B0503020204020204" pitchFamily="34" charset="-122"/>
              </a:endParaRPr>
            </a:p>
            <a:p>
              <a:pPr>
                <a:lnSpc>
                  <a:spcPct val="150000"/>
                </a:lnSpc>
              </a:pPr>
              <a:r>
                <a:rPr lang="zh-CN" altLang="en-US" sz="700" dirty="0">
                  <a:latin typeface="微软雅黑" panose="020B0503020204020204" pitchFamily="34" charset="-122"/>
                  <a:ea typeface="微软雅黑" panose="020B0503020204020204" pitchFamily="34" charset="-122"/>
                </a:rPr>
                <a:t>        借款学生与共同借款人各自的身份证原件、户口簿原件；</a:t>
              </a:r>
            </a:p>
            <a:p>
              <a:pPr>
                <a:lnSpc>
                  <a:spcPct val="150000"/>
                </a:lnSpc>
              </a:pPr>
              <a:r>
                <a:rPr lang="zh-CN" altLang="en-US" sz="700" dirty="0">
                  <a:latin typeface="微软雅黑" panose="020B0503020204020204" pitchFamily="34" charset="-122"/>
                  <a:ea typeface="微软雅黑" panose="020B0503020204020204" pitchFamily="34" charset="-122"/>
                </a:rPr>
                <a:t>        录取通知书（或学生证）原件或学信网学籍在线验证报告；</a:t>
              </a:r>
            </a:p>
            <a:p>
              <a:pPr>
                <a:lnSpc>
                  <a:spcPct val="150000"/>
                </a:lnSpc>
              </a:pPr>
              <a:r>
                <a:rPr lang="zh-CN" altLang="en-US" sz="700" dirty="0">
                  <a:latin typeface="微软雅黑" panose="020B0503020204020204" pitchFamily="34" charset="-122"/>
                  <a:ea typeface="微软雅黑" panose="020B0503020204020204" pitchFamily="34" charset="-122"/>
                </a:rPr>
                <a:t>        提前通过学生在线系统或国家助学贷款</a:t>
              </a:r>
              <a:r>
                <a:rPr lang="en-US" altLang="zh-CN" sz="700" dirty="0">
                  <a:latin typeface="微软雅黑" panose="020B0503020204020204" pitchFamily="34" charset="-122"/>
                  <a:ea typeface="微软雅黑" panose="020B0503020204020204" pitchFamily="34" charset="-122"/>
                </a:rPr>
                <a:t>APP</a:t>
              </a:r>
              <a:r>
                <a:rPr lang="zh-CN" altLang="en-US" sz="700" dirty="0">
                  <a:latin typeface="微软雅黑" panose="020B0503020204020204" pitchFamily="34" charset="-122"/>
                  <a:ea typeface="微软雅黑" panose="020B0503020204020204" pitchFamily="34" charset="-122"/>
                </a:rPr>
                <a:t>完成注册并完善个人信息，提交申请后导出</a:t>
              </a:r>
              <a:r>
                <a:rPr lang="en-US" altLang="zh-CN" sz="700" dirty="0">
                  <a:latin typeface="微软雅黑" panose="020B0503020204020204" pitchFamily="34" charset="-122"/>
                  <a:ea typeface="微软雅黑" panose="020B0503020204020204" pitchFamily="34" charset="-122"/>
                </a:rPr>
                <a:t>《</a:t>
              </a:r>
              <a:r>
                <a:rPr lang="zh-CN" altLang="en-US" sz="700" dirty="0">
                  <a:latin typeface="微软雅黑" panose="020B0503020204020204" pitchFamily="34" charset="-122"/>
                  <a:ea typeface="微软雅黑" panose="020B0503020204020204" pitchFamily="34" charset="-122"/>
                </a:rPr>
                <a:t>国家开发银行生源地信用助学贷款申请表</a:t>
              </a:r>
              <a:r>
                <a:rPr lang="en-US" altLang="zh-CN" sz="700" dirty="0">
                  <a:latin typeface="微软雅黑" panose="020B0503020204020204" pitchFamily="34" charset="-122"/>
                  <a:ea typeface="微软雅黑" panose="020B0503020204020204" pitchFamily="34" charset="-122"/>
                </a:rPr>
                <a:t>》</a:t>
              </a:r>
              <a:r>
                <a:rPr lang="zh-CN" altLang="en-US" sz="700" dirty="0">
                  <a:latin typeface="微软雅黑" panose="020B0503020204020204" pitchFamily="34" charset="-122"/>
                  <a:ea typeface="微软雅黑" panose="020B0503020204020204" pitchFamily="34" charset="-122"/>
                </a:rPr>
                <a:t>。</a:t>
              </a:r>
            </a:p>
            <a:p>
              <a:pPr>
                <a:lnSpc>
                  <a:spcPct val="150000"/>
                </a:lnSpc>
              </a:pPr>
              <a:r>
                <a:rPr lang="zh-CN" altLang="en-US" sz="700" dirty="0">
                  <a:latin typeface="微软雅黑" panose="020B0503020204020204" pitchFamily="34" charset="-122"/>
                  <a:ea typeface="微软雅黑" panose="020B0503020204020204" pitchFamily="34" charset="-122"/>
                </a:rPr>
                <a:t>        未进行预申请，但确因家庭经济困难需要申请助学贷款的学生，需按照实际情况填写</a:t>
              </a:r>
              <a:r>
                <a:rPr lang="en-US" altLang="zh-CN" sz="700" dirty="0">
                  <a:latin typeface="微软雅黑" panose="020B0503020204020204" pitchFamily="34" charset="-122"/>
                  <a:ea typeface="微软雅黑" panose="020B0503020204020204" pitchFamily="34" charset="-122"/>
                </a:rPr>
                <a:t>《</a:t>
              </a:r>
              <a:r>
                <a:rPr lang="zh-CN" altLang="en-US" sz="700" dirty="0">
                  <a:latin typeface="微软雅黑" panose="020B0503020204020204" pitchFamily="34" charset="-122"/>
                  <a:ea typeface="微软雅黑" panose="020B0503020204020204" pitchFamily="34" charset="-122"/>
                </a:rPr>
                <a:t>家庭经济困难学生认定表</a:t>
              </a:r>
              <a:r>
                <a:rPr lang="en-US" altLang="zh-CN" sz="700" dirty="0">
                  <a:latin typeface="微软雅黑" panose="020B0503020204020204" pitchFamily="34" charset="-122"/>
                  <a:ea typeface="微软雅黑" panose="020B0503020204020204" pitchFamily="34" charset="-122"/>
                </a:rPr>
                <a:t>》</a:t>
              </a:r>
              <a:r>
                <a:rPr lang="zh-CN" altLang="en-US" sz="700" dirty="0">
                  <a:latin typeface="微软雅黑" panose="020B0503020204020204" pitchFamily="34" charset="-122"/>
                  <a:ea typeface="微软雅黑" panose="020B0503020204020204" pitchFamily="34" charset="-122"/>
                </a:rPr>
                <a:t>。</a:t>
              </a:r>
            </a:p>
          </p:txBody>
        </p:sp>
      </p:grpSp>
      <p:grpSp>
        <p:nvGrpSpPr>
          <p:cNvPr id="183" name="组合 182">
            <a:extLst>
              <a:ext uri="{FF2B5EF4-FFF2-40B4-BE49-F238E27FC236}">
                <a16:creationId xmlns:a16="http://schemas.microsoft.com/office/drawing/2014/main" id="{04E70838-1D7F-59E5-F026-F171712FA873}"/>
              </a:ext>
            </a:extLst>
          </p:cNvPr>
          <p:cNvGrpSpPr/>
          <p:nvPr/>
        </p:nvGrpSpPr>
        <p:grpSpPr>
          <a:xfrm>
            <a:off x="7167231" y="6251733"/>
            <a:ext cx="2822695" cy="918109"/>
            <a:chOff x="7140307" y="4031606"/>
            <a:chExt cx="2822695" cy="918109"/>
          </a:xfrm>
        </p:grpSpPr>
        <p:grpSp>
          <p:nvGrpSpPr>
            <p:cNvPr id="184" name="组合 183">
              <a:extLst>
                <a:ext uri="{FF2B5EF4-FFF2-40B4-BE49-F238E27FC236}">
                  <a16:creationId xmlns:a16="http://schemas.microsoft.com/office/drawing/2014/main" id="{581EBD25-44A8-57BB-46A0-C6B2ADEA3C62}"/>
                </a:ext>
              </a:extLst>
            </p:cNvPr>
            <p:cNvGrpSpPr/>
            <p:nvPr/>
          </p:nvGrpSpPr>
          <p:grpSpPr>
            <a:xfrm>
              <a:off x="7140308" y="4049970"/>
              <a:ext cx="296876" cy="200055"/>
              <a:chOff x="7140308" y="4049970"/>
              <a:chExt cx="296876" cy="200055"/>
            </a:xfrm>
          </p:grpSpPr>
          <p:sp>
            <p:nvSpPr>
              <p:cNvPr id="187" name="图形 40">
                <a:extLst>
                  <a:ext uri="{FF2B5EF4-FFF2-40B4-BE49-F238E27FC236}">
                    <a16:creationId xmlns:a16="http://schemas.microsoft.com/office/drawing/2014/main" id="{E8AC6806-1E4E-9C2D-FBB1-6D02CCA32F63}"/>
                  </a:ext>
                </a:extLst>
              </p:cNvPr>
              <p:cNvSpPr/>
              <p:nvPr/>
            </p:nvSpPr>
            <p:spPr>
              <a:xfrm>
                <a:off x="7197695" y="4067174"/>
                <a:ext cx="195552" cy="165648"/>
              </a:xfrm>
              <a:custGeom>
                <a:avLst/>
                <a:gdLst>
                  <a:gd name="connsiteX0" fmla="*/ 121349 w 143255"/>
                  <a:gd name="connsiteY0" fmla="*/ 82582 h 121348"/>
                  <a:gd name="connsiteX1" fmla="*/ 121349 w 143255"/>
                  <a:gd name="connsiteY1" fmla="*/ 32957 h 121348"/>
                  <a:gd name="connsiteX2" fmla="*/ 88392 w 143255"/>
                  <a:gd name="connsiteY2" fmla="*/ 0 h 121348"/>
                  <a:gd name="connsiteX3" fmla="*/ 32957 w 143255"/>
                  <a:gd name="connsiteY3" fmla="*/ 0 h 121348"/>
                  <a:gd name="connsiteX4" fmla="*/ 0 w 143255"/>
                  <a:gd name="connsiteY4" fmla="*/ 32957 h 121348"/>
                  <a:gd name="connsiteX5" fmla="*/ 0 w 143255"/>
                  <a:gd name="connsiteY5" fmla="*/ 88392 h 121348"/>
                  <a:gd name="connsiteX6" fmla="*/ 32957 w 143255"/>
                  <a:gd name="connsiteY6" fmla="*/ 121349 h 121348"/>
                  <a:gd name="connsiteX7" fmla="*/ 143256 w 143255"/>
                  <a:gd name="connsiteY7" fmla="*/ 121349 h 121348"/>
                  <a:gd name="connsiteX8" fmla="*/ 130874 w 143255"/>
                  <a:gd name="connsiteY8" fmla="*/ 107633 h 121348"/>
                  <a:gd name="connsiteX9" fmla="*/ 121253 w 143255"/>
                  <a:gd name="connsiteY9" fmla="*/ 82677 h 12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5" h="121348">
                    <a:moveTo>
                      <a:pt x="121349" y="82582"/>
                    </a:moveTo>
                    <a:lnTo>
                      <a:pt x="121349" y="32957"/>
                    </a:lnTo>
                    <a:cubicBezTo>
                      <a:pt x="121349" y="14764"/>
                      <a:pt x="106585" y="0"/>
                      <a:pt x="88392" y="0"/>
                    </a:cubicBezTo>
                    <a:lnTo>
                      <a:pt x="32957" y="0"/>
                    </a:lnTo>
                    <a:cubicBezTo>
                      <a:pt x="14764" y="0"/>
                      <a:pt x="0" y="14764"/>
                      <a:pt x="0" y="32957"/>
                    </a:cubicBezTo>
                    <a:lnTo>
                      <a:pt x="0" y="88392"/>
                    </a:lnTo>
                    <a:cubicBezTo>
                      <a:pt x="0" y="106585"/>
                      <a:pt x="14764" y="121349"/>
                      <a:pt x="32957" y="121349"/>
                    </a:cubicBezTo>
                    <a:lnTo>
                      <a:pt x="143256" y="121349"/>
                    </a:lnTo>
                    <a:lnTo>
                      <a:pt x="130874" y="107633"/>
                    </a:lnTo>
                    <a:cubicBezTo>
                      <a:pt x="124682" y="100775"/>
                      <a:pt x="121253" y="91916"/>
                      <a:pt x="121253" y="82677"/>
                    </a:cubicBezTo>
                    <a:close/>
                  </a:path>
                </a:pathLst>
              </a:custGeom>
              <a:gradFill>
                <a:gsLst>
                  <a:gs pos="100000">
                    <a:srgbClr val="00A5DE"/>
                  </a:gs>
                  <a:gs pos="0">
                    <a:srgbClr val="00A566"/>
                  </a:gs>
                  <a:gs pos="64000">
                    <a:srgbClr val="49BCBD"/>
                  </a:gs>
                </a:gsLst>
                <a:lin ang="1800000" scaled="0"/>
              </a:gradFill>
              <a:ln w="9525" cap="flat">
                <a:noFill/>
                <a:prstDash val="solid"/>
                <a:miter/>
              </a:ln>
            </p:spPr>
            <p:txBody>
              <a:bodyPr rtlCol="0" anchor="ctr"/>
              <a:lstStyle/>
              <a:p>
                <a:endParaRPr lang="zh-CN" altLang="en-US"/>
              </a:p>
            </p:txBody>
          </p:sp>
          <p:sp>
            <p:nvSpPr>
              <p:cNvPr id="188" name="文本框 187">
                <a:extLst>
                  <a:ext uri="{FF2B5EF4-FFF2-40B4-BE49-F238E27FC236}">
                    <a16:creationId xmlns:a16="http://schemas.microsoft.com/office/drawing/2014/main" id="{9D3BE0B8-E5A3-9F4C-3813-E96373CACC78}"/>
                  </a:ext>
                </a:extLst>
              </p:cNvPr>
              <p:cNvSpPr txBox="1"/>
              <p:nvPr/>
            </p:nvSpPr>
            <p:spPr>
              <a:xfrm>
                <a:off x="7140308" y="4049970"/>
                <a:ext cx="296876" cy="200055"/>
              </a:xfrm>
              <a:prstGeom prst="rect">
                <a:avLst/>
              </a:prstGeom>
              <a:noFill/>
            </p:spPr>
            <p:txBody>
              <a:bodyPr wrap="none" rtlCol="0">
                <a:spAutoFit/>
              </a:bodyPr>
              <a:lstStyle/>
              <a:p>
                <a:r>
                  <a:rPr lang="en-US" altLang="zh-CN" sz="700" b="1" dirty="0">
                    <a:solidFill>
                      <a:schemeClr val="bg1"/>
                    </a:solidFill>
                    <a:latin typeface="微软雅黑" panose="020B0503020204020204" pitchFamily="34" charset="-122"/>
                    <a:ea typeface="微软雅黑" panose="020B0503020204020204" pitchFamily="34" charset="-122"/>
                  </a:rPr>
                  <a:t>04</a:t>
                </a:r>
                <a:endParaRPr lang="zh-CN" altLang="en-US" sz="700" b="1" dirty="0">
                  <a:solidFill>
                    <a:schemeClr val="bg1"/>
                  </a:solidFill>
                  <a:latin typeface="微软雅黑" panose="020B0503020204020204" pitchFamily="34" charset="-122"/>
                  <a:ea typeface="微软雅黑" panose="020B0503020204020204" pitchFamily="34" charset="-122"/>
                </a:endParaRPr>
              </a:p>
            </p:txBody>
          </p:sp>
        </p:grpSp>
        <p:sp>
          <p:nvSpPr>
            <p:cNvPr id="185" name="文本框 184">
              <a:extLst>
                <a:ext uri="{FF2B5EF4-FFF2-40B4-BE49-F238E27FC236}">
                  <a16:creationId xmlns:a16="http://schemas.microsoft.com/office/drawing/2014/main" id="{6E9D2E79-9F34-886F-41CA-343B9A049A21}"/>
                </a:ext>
              </a:extLst>
            </p:cNvPr>
            <p:cNvSpPr txBox="1"/>
            <p:nvPr/>
          </p:nvSpPr>
          <p:spPr>
            <a:xfrm>
              <a:off x="7369692" y="4031606"/>
              <a:ext cx="1851789" cy="246221"/>
            </a:xfrm>
            <a:prstGeom prst="rect">
              <a:avLst/>
            </a:prstGeom>
            <a:noFill/>
          </p:spPr>
          <p:txBody>
            <a:bodyPr wrap="none" rtlCol="0">
              <a:spAutoFit/>
            </a:bodyPr>
            <a:lstStyle/>
            <a:p>
              <a:r>
                <a:rPr lang="zh-CN" altLang="en-US" sz="1000" b="1" dirty="0">
                  <a:gradFill>
                    <a:gsLst>
                      <a:gs pos="100000">
                        <a:srgbClr val="00A5DE"/>
                      </a:gs>
                      <a:gs pos="0">
                        <a:srgbClr val="00A566"/>
                      </a:gs>
                      <a:gs pos="64000">
                        <a:srgbClr val="49BCBD"/>
                      </a:gs>
                    </a:gsLst>
                    <a:lin ang="0" scaled="0"/>
                  </a:gradFill>
                  <a:latin typeface="微软雅黑" panose="020B0503020204020204" pitchFamily="34" charset="-122"/>
                  <a:ea typeface="微软雅黑" panose="020B0503020204020204" pitchFamily="34" charset="-122"/>
                </a:rPr>
                <a:t>续贷申请办理流程及申贷材料</a:t>
              </a:r>
            </a:p>
          </p:txBody>
        </p:sp>
        <p:sp>
          <p:nvSpPr>
            <p:cNvPr id="186" name="文本框 185">
              <a:extLst>
                <a:ext uri="{FF2B5EF4-FFF2-40B4-BE49-F238E27FC236}">
                  <a16:creationId xmlns:a16="http://schemas.microsoft.com/office/drawing/2014/main" id="{CD19A012-5270-DCA8-3245-F273021CBC35}"/>
                </a:ext>
              </a:extLst>
            </p:cNvPr>
            <p:cNvSpPr txBox="1"/>
            <p:nvPr/>
          </p:nvSpPr>
          <p:spPr>
            <a:xfrm>
              <a:off x="7140307" y="4230094"/>
              <a:ext cx="2822695" cy="719621"/>
            </a:xfrm>
            <a:prstGeom prst="rect">
              <a:avLst/>
            </a:prstGeom>
            <a:noFill/>
          </p:spPr>
          <p:txBody>
            <a:bodyPr wrap="square" rtlCol="0">
              <a:spAutoFit/>
            </a:bodyPr>
            <a:lstStyle/>
            <a:p>
              <a:pPr>
                <a:lnSpc>
                  <a:spcPct val="150000"/>
                </a:lnSpc>
              </a:pPr>
              <a:r>
                <a:rPr lang="zh-CN" altLang="en-US" sz="700" dirty="0">
                  <a:latin typeface="微软雅黑" panose="020B0503020204020204" pitchFamily="34" charset="-122"/>
                  <a:ea typeface="微软雅黑" panose="020B0503020204020204" pitchFamily="34" charset="-122"/>
                </a:rPr>
                <a:t>        线上办理：可通过学生在线系统或国家助学贷款</a:t>
              </a:r>
              <a:r>
                <a:rPr lang="en-US" altLang="zh-CN" sz="700" dirty="0">
                  <a:latin typeface="微软雅黑" panose="020B0503020204020204" pitchFamily="34" charset="-122"/>
                  <a:ea typeface="微软雅黑" panose="020B0503020204020204" pitchFamily="34" charset="-122"/>
                </a:rPr>
                <a:t>APP</a:t>
              </a:r>
              <a:r>
                <a:rPr lang="zh-CN" altLang="en-US" sz="700" dirty="0">
                  <a:latin typeface="微软雅黑" panose="020B0503020204020204" pitchFamily="34" charset="-122"/>
                  <a:ea typeface="微软雅黑" panose="020B0503020204020204" pitchFamily="34" charset="-122"/>
                </a:rPr>
                <a:t>填写“续贷声明”后，进行线上申请。</a:t>
              </a:r>
            </a:p>
            <a:p>
              <a:pPr>
                <a:lnSpc>
                  <a:spcPct val="150000"/>
                </a:lnSpc>
              </a:pPr>
              <a:r>
                <a:rPr lang="zh-CN" altLang="en-US" sz="700" dirty="0">
                  <a:latin typeface="微软雅黑" panose="020B0503020204020204" pitchFamily="34" charset="-122"/>
                  <a:ea typeface="微软雅黑" panose="020B0503020204020204" pitchFamily="34" charset="-122"/>
                </a:rPr>
                <a:t>        现场办理：借款人或共同借款人携带办理人本人身份证，前往县级学生资助管理部门现场办理。</a:t>
              </a:r>
            </a:p>
          </p:txBody>
        </p:sp>
      </p:grpSp>
      <p:pic>
        <p:nvPicPr>
          <p:cNvPr id="189" name="图形 188">
            <a:extLst>
              <a:ext uri="{FF2B5EF4-FFF2-40B4-BE49-F238E27FC236}">
                <a16:creationId xmlns:a16="http://schemas.microsoft.com/office/drawing/2014/main" id="{AA1D23CD-4958-050A-122D-7B723958776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31933" y="168850"/>
            <a:ext cx="3069083" cy="1076172"/>
          </a:xfrm>
          <a:prstGeom prst="rect">
            <a:avLst/>
          </a:prstGeom>
        </p:spPr>
      </p:pic>
      <p:sp>
        <p:nvSpPr>
          <p:cNvPr id="190" name="文本框 189">
            <a:extLst>
              <a:ext uri="{FF2B5EF4-FFF2-40B4-BE49-F238E27FC236}">
                <a16:creationId xmlns:a16="http://schemas.microsoft.com/office/drawing/2014/main" id="{67481CE8-6C4C-09F5-FD03-B1CE5B8C1DA1}"/>
              </a:ext>
            </a:extLst>
          </p:cNvPr>
          <p:cNvSpPr txBox="1"/>
          <p:nvPr/>
        </p:nvSpPr>
        <p:spPr>
          <a:xfrm>
            <a:off x="10791982" y="252927"/>
            <a:ext cx="913439" cy="292388"/>
          </a:xfrm>
          <a:prstGeom prst="rect">
            <a:avLst/>
          </a:prstGeom>
          <a:noFill/>
        </p:spPr>
        <p:txBody>
          <a:bodyPr wrap="square" rtlCol="0">
            <a:spAutoFit/>
          </a:bodyPr>
          <a:lstStyle/>
          <a:p>
            <a:r>
              <a:rPr lang="zh-CN" altLang="en-US" sz="1300" b="1" dirty="0">
                <a:solidFill>
                  <a:schemeClr val="bg1"/>
                </a:solidFill>
                <a:latin typeface="微软雅黑" panose="020B0503020204020204" pitchFamily="34" charset="-122"/>
                <a:ea typeface="微软雅黑" panose="020B0503020204020204" pitchFamily="34" charset="-122"/>
              </a:rPr>
              <a:t>征信知识</a:t>
            </a:r>
          </a:p>
        </p:txBody>
      </p:sp>
      <p:sp>
        <p:nvSpPr>
          <p:cNvPr id="2" name="矩形: 圆角 1">
            <a:extLst>
              <a:ext uri="{FF2B5EF4-FFF2-40B4-BE49-F238E27FC236}">
                <a16:creationId xmlns:a16="http://schemas.microsoft.com/office/drawing/2014/main" id="{84583800-A9E8-8BCA-BCD8-8BA79F09A066}"/>
              </a:ext>
            </a:extLst>
          </p:cNvPr>
          <p:cNvSpPr/>
          <p:nvPr/>
        </p:nvSpPr>
        <p:spPr>
          <a:xfrm>
            <a:off x="10429473" y="627192"/>
            <a:ext cx="3080028" cy="6763632"/>
          </a:xfrm>
          <a:prstGeom prst="roundRect">
            <a:avLst>
              <a:gd name="adj" fmla="val 81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1" name="组合 190">
            <a:extLst>
              <a:ext uri="{FF2B5EF4-FFF2-40B4-BE49-F238E27FC236}">
                <a16:creationId xmlns:a16="http://schemas.microsoft.com/office/drawing/2014/main" id="{F8DFF016-4BA5-4C6C-69E4-FBC7EB542DAB}"/>
              </a:ext>
            </a:extLst>
          </p:cNvPr>
          <p:cNvGrpSpPr/>
          <p:nvPr/>
        </p:nvGrpSpPr>
        <p:grpSpPr>
          <a:xfrm>
            <a:off x="12708557" y="541249"/>
            <a:ext cx="321557" cy="170252"/>
            <a:chOff x="6739731" y="3732212"/>
            <a:chExt cx="201739" cy="106813"/>
          </a:xfrm>
        </p:grpSpPr>
        <p:sp>
          <p:nvSpPr>
            <p:cNvPr id="192" name="任意多边形: 形状 191">
              <a:extLst>
                <a:ext uri="{FF2B5EF4-FFF2-40B4-BE49-F238E27FC236}">
                  <a16:creationId xmlns:a16="http://schemas.microsoft.com/office/drawing/2014/main" id="{7A0D3A85-6241-8EA6-B14D-06C8BDE73365}"/>
                </a:ext>
              </a:extLst>
            </p:cNvPr>
            <p:cNvSpPr/>
            <p:nvPr/>
          </p:nvSpPr>
          <p:spPr>
            <a:xfrm>
              <a:off x="6739731" y="3794639"/>
              <a:ext cx="44386" cy="44386"/>
            </a:xfrm>
            <a:custGeom>
              <a:avLst/>
              <a:gdLst>
                <a:gd name="connsiteX0" fmla="*/ 44387 w 44386"/>
                <a:gd name="connsiteY0" fmla="*/ 22193 h 44386"/>
                <a:gd name="connsiteX1" fmla="*/ 22193 w 44386"/>
                <a:gd name="connsiteY1" fmla="*/ 44387 h 44386"/>
                <a:gd name="connsiteX2" fmla="*/ 0 w 44386"/>
                <a:gd name="connsiteY2" fmla="*/ 22193 h 44386"/>
                <a:gd name="connsiteX3" fmla="*/ 22193 w 44386"/>
                <a:gd name="connsiteY3" fmla="*/ 0 h 44386"/>
                <a:gd name="connsiteX4" fmla="*/ 44387 w 44386"/>
                <a:gd name="connsiteY4" fmla="*/ 22193 h 44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86" h="44386">
                  <a:moveTo>
                    <a:pt x="44387" y="22193"/>
                  </a:moveTo>
                  <a:cubicBezTo>
                    <a:pt x="44387" y="34450"/>
                    <a:pt x="34450" y="44387"/>
                    <a:pt x="22193" y="44387"/>
                  </a:cubicBezTo>
                  <a:cubicBezTo>
                    <a:pt x="9936" y="44387"/>
                    <a:pt x="0" y="34450"/>
                    <a:pt x="0" y="22193"/>
                  </a:cubicBezTo>
                  <a:cubicBezTo>
                    <a:pt x="0" y="9936"/>
                    <a:pt x="9936" y="0"/>
                    <a:pt x="22193" y="0"/>
                  </a:cubicBezTo>
                  <a:cubicBezTo>
                    <a:pt x="34450" y="0"/>
                    <a:pt x="44387" y="9936"/>
                    <a:pt x="44387" y="22193"/>
                  </a:cubicBezTo>
                  <a:close/>
                </a:path>
              </a:pathLst>
            </a:custGeom>
            <a:solidFill>
              <a:srgbClr val="009FD3"/>
            </a:solidFill>
            <a:ln w="9525" cap="flat">
              <a:noFill/>
              <a:prstDash val="solid"/>
              <a:miter/>
            </a:ln>
          </p:spPr>
          <p:txBody>
            <a:bodyPr rtlCol="0" anchor="ctr"/>
            <a:lstStyle/>
            <a:p>
              <a:endParaRPr lang="zh-CN" altLang="en-US"/>
            </a:p>
          </p:txBody>
        </p:sp>
        <p:sp>
          <p:nvSpPr>
            <p:cNvPr id="193" name="任意多边形: 形状 192">
              <a:extLst>
                <a:ext uri="{FF2B5EF4-FFF2-40B4-BE49-F238E27FC236}">
                  <a16:creationId xmlns:a16="http://schemas.microsoft.com/office/drawing/2014/main" id="{E32DD882-F625-0357-BD90-3464C226DB9B}"/>
                </a:ext>
              </a:extLst>
            </p:cNvPr>
            <p:cNvSpPr/>
            <p:nvPr/>
          </p:nvSpPr>
          <p:spPr>
            <a:xfrm>
              <a:off x="6818407" y="3794639"/>
              <a:ext cx="44386" cy="44386"/>
            </a:xfrm>
            <a:custGeom>
              <a:avLst/>
              <a:gdLst>
                <a:gd name="connsiteX0" fmla="*/ 44387 w 44386"/>
                <a:gd name="connsiteY0" fmla="*/ 22193 h 44386"/>
                <a:gd name="connsiteX1" fmla="*/ 22193 w 44386"/>
                <a:gd name="connsiteY1" fmla="*/ 44387 h 44386"/>
                <a:gd name="connsiteX2" fmla="*/ 0 w 44386"/>
                <a:gd name="connsiteY2" fmla="*/ 22193 h 44386"/>
                <a:gd name="connsiteX3" fmla="*/ 22193 w 44386"/>
                <a:gd name="connsiteY3" fmla="*/ 0 h 44386"/>
                <a:gd name="connsiteX4" fmla="*/ 44387 w 44386"/>
                <a:gd name="connsiteY4" fmla="*/ 22193 h 44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86" h="44386">
                  <a:moveTo>
                    <a:pt x="44387" y="22193"/>
                  </a:moveTo>
                  <a:cubicBezTo>
                    <a:pt x="44387" y="34450"/>
                    <a:pt x="34450" y="44387"/>
                    <a:pt x="22193" y="44387"/>
                  </a:cubicBezTo>
                  <a:cubicBezTo>
                    <a:pt x="9936" y="44387"/>
                    <a:pt x="0" y="34450"/>
                    <a:pt x="0" y="22193"/>
                  </a:cubicBezTo>
                  <a:cubicBezTo>
                    <a:pt x="0" y="9936"/>
                    <a:pt x="9936" y="0"/>
                    <a:pt x="22193" y="0"/>
                  </a:cubicBezTo>
                  <a:cubicBezTo>
                    <a:pt x="34450" y="0"/>
                    <a:pt x="44387" y="9936"/>
                    <a:pt x="44387" y="22193"/>
                  </a:cubicBezTo>
                  <a:close/>
                </a:path>
              </a:pathLst>
            </a:custGeom>
            <a:solidFill>
              <a:srgbClr val="009FD3"/>
            </a:solidFill>
            <a:ln w="9525" cap="flat">
              <a:noFill/>
              <a:prstDash val="solid"/>
              <a:miter/>
            </a:ln>
          </p:spPr>
          <p:txBody>
            <a:bodyPr rtlCol="0" anchor="ctr"/>
            <a:lstStyle/>
            <a:p>
              <a:endParaRPr lang="zh-CN" altLang="en-US"/>
            </a:p>
          </p:txBody>
        </p:sp>
        <p:sp>
          <p:nvSpPr>
            <p:cNvPr id="194" name="任意多边形: 形状 193">
              <a:extLst>
                <a:ext uri="{FF2B5EF4-FFF2-40B4-BE49-F238E27FC236}">
                  <a16:creationId xmlns:a16="http://schemas.microsoft.com/office/drawing/2014/main" id="{4F6E76D0-3902-2C1A-CD67-6DB5A4AAA84B}"/>
                </a:ext>
              </a:extLst>
            </p:cNvPr>
            <p:cNvSpPr/>
            <p:nvPr/>
          </p:nvSpPr>
          <p:spPr>
            <a:xfrm>
              <a:off x="6897084" y="3794639"/>
              <a:ext cx="44386" cy="44386"/>
            </a:xfrm>
            <a:custGeom>
              <a:avLst/>
              <a:gdLst>
                <a:gd name="connsiteX0" fmla="*/ 44387 w 44386"/>
                <a:gd name="connsiteY0" fmla="*/ 22193 h 44386"/>
                <a:gd name="connsiteX1" fmla="*/ 22193 w 44386"/>
                <a:gd name="connsiteY1" fmla="*/ 44387 h 44386"/>
                <a:gd name="connsiteX2" fmla="*/ 0 w 44386"/>
                <a:gd name="connsiteY2" fmla="*/ 22193 h 44386"/>
                <a:gd name="connsiteX3" fmla="*/ 22193 w 44386"/>
                <a:gd name="connsiteY3" fmla="*/ 0 h 44386"/>
                <a:gd name="connsiteX4" fmla="*/ 44387 w 44386"/>
                <a:gd name="connsiteY4" fmla="*/ 22193 h 44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86" h="44386">
                  <a:moveTo>
                    <a:pt x="44387" y="22193"/>
                  </a:moveTo>
                  <a:cubicBezTo>
                    <a:pt x="44387" y="34450"/>
                    <a:pt x="34450" y="44387"/>
                    <a:pt x="22193" y="44387"/>
                  </a:cubicBezTo>
                  <a:cubicBezTo>
                    <a:pt x="9936" y="44387"/>
                    <a:pt x="0" y="34450"/>
                    <a:pt x="0" y="22193"/>
                  </a:cubicBezTo>
                  <a:cubicBezTo>
                    <a:pt x="0" y="9936"/>
                    <a:pt x="9936" y="0"/>
                    <a:pt x="22193" y="0"/>
                  </a:cubicBezTo>
                  <a:cubicBezTo>
                    <a:pt x="34450" y="0"/>
                    <a:pt x="44387" y="9936"/>
                    <a:pt x="44387" y="22193"/>
                  </a:cubicBezTo>
                  <a:close/>
                </a:path>
              </a:pathLst>
            </a:custGeom>
            <a:solidFill>
              <a:srgbClr val="009FD3"/>
            </a:solidFill>
            <a:ln w="9525" cap="flat">
              <a:noFill/>
              <a:prstDash val="solid"/>
              <a:miter/>
            </a:ln>
          </p:spPr>
          <p:txBody>
            <a:bodyPr rtlCol="0" anchor="ctr"/>
            <a:lstStyle/>
            <a:p>
              <a:endParaRPr lang="zh-CN" altLang="en-US"/>
            </a:p>
          </p:txBody>
        </p:sp>
        <p:sp>
          <p:nvSpPr>
            <p:cNvPr id="195" name="任意多边形: 形状 194">
              <a:extLst>
                <a:ext uri="{FF2B5EF4-FFF2-40B4-BE49-F238E27FC236}">
                  <a16:creationId xmlns:a16="http://schemas.microsoft.com/office/drawing/2014/main" id="{BA1E1A8B-F17F-E753-83A0-0D486E1FF13A}"/>
                </a:ext>
              </a:extLst>
            </p:cNvPr>
            <p:cNvSpPr/>
            <p:nvPr/>
          </p:nvSpPr>
          <p:spPr>
            <a:xfrm>
              <a:off x="6744494" y="3732212"/>
              <a:ext cx="34099" cy="99250"/>
            </a:xfrm>
            <a:custGeom>
              <a:avLst/>
              <a:gdLst>
                <a:gd name="connsiteX0" fmla="*/ 17050 w 34099"/>
                <a:gd name="connsiteY0" fmla="*/ 0 h 99250"/>
                <a:gd name="connsiteX1" fmla="*/ 0 w 34099"/>
                <a:gd name="connsiteY1" fmla="*/ 17050 h 99250"/>
                <a:gd name="connsiteX2" fmla="*/ 0 w 34099"/>
                <a:gd name="connsiteY2" fmla="*/ 82201 h 99250"/>
                <a:gd name="connsiteX3" fmla="*/ 17050 w 34099"/>
                <a:gd name="connsiteY3" fmla="*/ 99251 h 99250"/>
                <a:gd name="connsiteX4" fmla="*/ 34100 w 34099"/>
                <a:gd name="connsiteY4" fmla="*/ 82201 h 99250"/>
                <a:gd name="connsiteX5" fmla="*/ 34100 w 34099"/>
                <a:gd name="connsiteY5" fmla="*/ 17050 h 99250"/>
                <a:gd name="connsiteX6" fmla="*/ 17050 w 34099"/>
                <a:gd name="connsiteY6" fmla="*/ 0 h 9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099" h="99250">
                  <a:moveTo>
                    <a:pt x="17050" y="0"/>
                  </a:moveTo>
                  <a:cubicBezTo>
                    <a:pt x="7620" y="0"/>
                    <a:pt x="0" y="7620"/>
                    <a:pt x="0" y="17050"/>
                  </a:cubicBezTo>
                  <a:lnTo>
                    <a:pt x="0" y="82201"/>
                  </a:lnTo>
                  <a:cubicBezTo>
                    <a:pt x="0" y="91631"/>
                    <a:pt x="7620" y="99251"/>
                    <a:pt x="17050" y="99251"/>
                  </a:cubicBezTo>
                  <a:cubicBezTo>
                    <a:pt x="26480" y="99251"/>
                    <a:pt x="34100" y="91631"/>
                    <a:pt x="34100" y="82201"/>
                  </a:cubicBezTo>
                  <a:lnTo>
                    <a:pt x="34100" y="17050"/>
                  </a:lnTo>
                  <a:cubicBezTo>
                    <a:pt x="34100" y="7620"/>
                    <a:pt x="26480" y="0"/>
                    <a:pt x="17050" y="0"/>
                  </a:cubicBezTo>
                  <a:close/>
                </a:path>
              </a:pathLst>
            </a:custGeom>
            <a:solidFill>
              <a:schemeClr val="accent4"/>
            </a:solidFill>
            <a:ln w="9525" cap="flat">
              <a:noFill/>
              <a:prstDash val="solid"/>
              <a:miter/>
            </a:ln>
          </p:spPr>
          <p:txBody>
            <a:bodyPr rtlCol="0" anchor="ctr"/>
            <a:lstStyle/>
            <a:p>
              <a:endParaRPr lang="zh-CN" altLang="en-US"/>
            </a:p>
          </p:txBody>
        </p:sp>
        <p:sp>
          <p:nvSpPr>
            <p:cNvPr id="196" name="任意多边形: 形状 195">
              <a:extLst>
                <a:ext uri="{FF2B5EF4-FFF2-40B4-BE49-F238E27FC236}">
                  <a16:creationId xmlns:a16="http://schemas.microsoft.com/office/drawing/2014/main" id="{1A969F4F-ED8C-7483-3ACA-745167C2C8A2}"/>
                </a:ext>
              </a:extLst>
            </p:cNvPr>
            <p:cNvSpPr/>
            <p:nvPr/>
          </p:nvSpPr>
          <p:spPr>
            <a:xfrm>
              <a:off x="6823075" y="3732212"/>
              <a:ext cx="34099" cy="99250"/>
            </a:xfrm>
            <a:custGeom>
              <a:avLst/>
              <a:gdLst>
                <a:gd name="connsiteX0" fmla="*/ 17050 w 34099"/>
                <a:gd name="connsiteY0" fmla="*/ 0 h 99250"/>
                <a:gd name="connsiteX1" fmla="*/ 0 w 34099"/>
                <a:gd name="connsiteY1" fmla="*/ 17050 h 99250"/>
                <a:gd name="connsiteX2" fmla="*/ 0 w 34099"/>
                <a:gd name="connsiteY2" fmla="*/ 82201 h 99250"/>
                <a:gd name="connsiteX3" fmla="*/ 17050 w 34099"/>
                <a:gd name="connsiteY3" fmla="*/ 99251 h 99250"/>
                <a:gd name="connsiteX4" fmla="*/ 34100 w 34099"/>
                <a:gd name="connsiteY4" fmla="*/ 82201 h 99250"/>
                <a:gd name="connsiteX5" fmla="*/ 34100 w 34099"/>
                <a:gd name="connsiteY5" fmla="*/ 17050 h 99250"/>
                <a:gd name="connsiteX6" fmla="*/ 17050 w 34099"/>
                <a:gd name="connsiteY6" fmla="*/ 0 h 9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099" h="99250">
                  <a:moveTo>
                    <a:pt x="17050" y="0"/>
                  </a:moveTo>
                  <a:cubicBezTo>
                    <a:pt x="7620" y="0"/>
                    <a:pt x="0" y="7620"/>
                    <a:pt x="0" y="17050"/>
                  </a:cubicBezTo>
                  <a:lnTo>
                    <a:pt x="0" y="82201"/>
                  </a:lnTo>
                  <a:cubicBezTo>
                    <a:pt x="0" y="91631"/>
                    <a:pt x="7620" y="99251"/>
                    <a:pt x="17050" y="99251"/>
                  </a:cubicBezTo>
                  <a:cubicBezTo>
                    <a:pt x="26479" y="99251"/>
                    <a:pt x="34100" y="91631"/>
                    <a:pt x="34100" y="82201"/>
                  </a:cubicBezTo>
                  <a:lnTo>
                    <a:pt x="34100" y="17050"/>
                  </a:lnTo>
                  <a:cubicBezTo>
                    <a:pt x="34100" y="7620"/>
                    <a:pt x="26479" y="0"/>
                    <a:pt x="17050" y="0"/>
                  </a:cubicBezTo>
                  <a:close/>
                </a:path>
              </a:pathLst>
            </a:custGeom>
            <a:solidFill>
              <a:schemeClr val="accent4"/>
            </a:solidFill>
            <a:ln w="9525" cap="flat">
              <a:noFill/>
              <a:prstDash val="solid"/>
              <a:miter/>
            </a:ln>
          </p:spPr>
          <p:txBody>
            <a:bodyPr rtlCol="0" anchor="ctr"/>
            <a:lstStyle/>
            <a:p>
              <a:endParaRPr lang="zh-CN" altLang="en-US"/>
            </a:p>
          </p:txBody>
        </p:sp>
        <p:sp>
          <p:nvSpPr>
            <p:cNvPr id="197" name="任意多边形: 形状 196">
              <a:extLst>
                <a:ext uri="{FF2B5EF4-FFF2-40B4-BE49-F238E27FC236}">
                  <a16:creationId xmlns:a16="http://schemas.microsoft.com/office/drawing/2014/main" id="{2774BA4C-5A8B-BAFF-D122-F04BF8B0800A}"/>
                </a:ext>
              </a:extLst>
            </p:cNvPr>
            <p:cNvSpPr/>
            <p:nvPr/>
          </p:nvSpPr>
          <p:spPr>
            <a:xfrm>
              <a:off x="6901751" y="3732212"/>
              <a:ext cx="34099" cy="99250"/>
            </a:xfrm>
            <a:custGeom>
              <a:avLst/>
              <a:gdLst>
                <a:gd name="connsiteX0" fmla="*/ 17050 w 34099"/>
                <a:gd name="connsiteY0" fmla="*/ 0 h 99250"/>
                <a:gd name="connsiteX1" fmla="*/ 0 w 34099"/>
                <a:gd name="connsiteY1" fmla="*/ 17050 h 99250"/>
                <a:gd name="connsiteX2" fmla="*/ 0 w 34099"/>
                <a:gd name="connsiteY2" fmla="*/ 82201 h 99250"/>
                <a:gd name="connsiteX3" fmla="*/ 17050 w 34099"/>
                <a:gd name="connsiteY3" fmla="*/ 99251 h 99250"/>
                <a:gd name="connsiteX4" fmla="*/ 34100 w 34099"/>
                <a:gd name="connsiteY4" fmla="*/ 82201 h 99250"/>
                <a:gd name="connsiteX5" fmla="*/ 34100 w 34099"/>
                <a:gd name="connsiteY5" fmla="*/ 17050 h 99250"/>
                <a:gd name="connsiteX6" fmla="*/ 17050 w 34099"/>
                <a:gd name="connsiteY6" fmla="*/ 0 h 9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099" h="99250">
                  <a:moveTo>
                    <a:pt x="17050" y="0"/>
                  </a:moveTo>
                  <a:cubicBezTo>
                    <a:pt x="7620" y="0"/>
                    <a:pt x="0" y="7620"/>
                    <a:pt x="0" y="17050"/>
                  </a:cubicBezTo>
                  <a:lnTo>
                    <a:pt x="0" y="82201"/>
                  </a:lnTo>
                  <a:cubicBezTo>
                    <a:pt x="0" y="91631"/>
                    <a:pt x="7620" y="99251"/>
                    <a:pt x="17050" y="99251"/>
                  </a:cubicBezTo>
                  <a:cubicBezTo>
                    <a:pt x="26480" y="99251"/>
                    <a:pt x="34100" y="91631"/>
                    <a:pt x="34100" y="82201"/>
                  </a:cubicBezTo>
                  <a:lnTo>
                    <a:pt x="34100" y="17050"/>
                  </a:lnTo>
                  <a:cubicBezTo>
                    <a:pt x="34100" y="7620"/>
                    <a:pt x="26480" y="0"/>
                    <a:pt x="17050" y="0"/>
                  </a:cubicBezTo>
                  <a:close/>
                </a:path>
              </a:pathLst>
            </a:custGeom>
            <a:solidFill>
              <a:schemeClr val="accent4"/>
            </a:solidFill>
            <a:ln w="9525" cap="flat">
              <a:noFill/>
              <a:prstDash val="solid"/>
              <a:miter/>
            </a:ln>
          </p:spPr>
          <p:txBody>
            <a:bodyPr rtlCol="0" anchor="ctr"/>
            <a:lstStyle/>
            <a:p>
              <a:endParaRPr lang="zh-CN" altLang="en-US"/>
            </a:p>
          </p:txBody>
        </p:sp>
      </p:grpSp>
      <p:pic>
        <p:nvPicPr>
          <p:cNvPr id="200" name="图形 199">
            <a:extLst>
              <a:ext uri="{FF2B5EF4-FFF2-40B4-BE49-F238E27FC236}">
                <a16:creationId xmlns:a16="http://schemas.microsoft.com/office/drawing/2014/main" id="{23356A5A-945E-BA72-AD61-5292D24F7045}"/>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0593542" y="288309"/>
            <a:ext cx="210743" cy="240849"/>
          </a:xfrm>
          <a:prstGeom prst="rect">
            <a:avLst/>
          </a:prstGeom>
        </p:spPr>
      </p:pic>
      <p:sp>
        <p:nvSpPr>
          <p:cNvPr id="201" name="文本框 200">
            <a:extLst>
              <a:ext uri="{FF2B5EF4-FFF2-40B4-BE49-F238E27FC236}">
                <a16:creationId xmlns:a16="http://schemas.microsoft.com/office/drawing/2014/main" id="{669267D7-AD76-5E51-13FC-23C191030191}"/>
              </a:ext>
            </a:extLst>
          </p:cNvPr>
          <p:cNvSpPr txBox="1"/>
          <p:nvPr/>
        </p:nvSpPr>
        <p:spPr>
          <a:xfrm>
            <a:off x="10563506" y="789272"/>
            <a:ext cx="2781654" cy="396455"/>
          </a:xfrm>
          <a:prstGeom prst="rect">
            <a:avLst/>
          </a:prstGeom>
          <a:noFill/>
        </p:spPr>
        <p:txBody>
          <a:bodyPr wrap="square" rtlCol="0">
            <a:spAutoFit/>
          </a:bodyPr>
          <a:lstStyle/>
          <a:p>
            <a:pPr>
              <a:lnSpc>
                <a:spcPct val="150000"/>
              </a:lnSpc>
            </a:pPr>
            <a:r>
              <a:rPr lang="zh-CN" altLang="en-US" sz="700" dirty="0">
                <a:solidFill>
                  <a:srgbClr val="1D50A2"/>
                </a:solidFill>
                <a:latin typeface="微软雅黑" panose="020B0503020204020204" pitchFamily="34" charset="-122"/>
                <a:ea typeface="微软雅黑" panose="020B0503020204020204" pitchFamily="34" charset="-122"/>
              </a:rPr>
              <a:t>为建设我国社会信用体系，防范信用风险，人民银行建立了金融信用信息基础数据库，又称征信系统。</a:t>
            </a:r>
          </a:p>
        </p:txBody>
      </p:sp>
      <p:grpSp>
        <p:nvGrpSpPr>
          <p:cNvPr id="202" name="组合 201">
            <a:extLst>
              <a:ext uri="{FF2B5EF4-FFF2-40B4-BE49-F238E27FC236}">
                <a16:creationId xmlns:a16="http://schemas.microsoft.com/office/drawing/2014/main" id="{030BD0C4-63D4-74E6-567D-393027FDB56E}"/>
              </a:ext>
            </a:extLst>
          </p:cNvPr>
          <p:cNvGrpSpPr/>
          <p:nvPr/>
        </p:nvGrpSpPr>
        <p:grpSpPr>
          <a:xfrm>
            <a:off x="10563506" y="1313443"/>
            <a:ext cx="2822695" cy="1726022"/>
            <a:chOff x="7140307" y="4031606"/>
            <a:chExt cx="2822695" cy="1726022"/>
          </a:xfrm>
        </p:grpSpPr>
        <p:grpSp>
          <p:nvGrpSpPr>
            <p:cNvPr id="203" name="组合 202">
              <a:extLst>
                <a:ext uri="{FF2B5EF4-FFF2-40B4-BE49-F238E27FC236}">
                  <a16:creationId xmlns:a16="http://schemas.microsoft.com/office/drawing/2014/main" id="{2A63D5D5-B742-C3EE-E1E4-3FA2D76DEEB0}"/>
                </a:ext>
              </a:extLst>
            </p:cNvPr>
            <p:cNvGrpSpPr/>
            <p:nvPr/>
          </p:nvGrpSpPr>
          <p:grpSpPr>
            <a:xfrm>
              <a:off x="7140308" y="4049970"/>
              <a:ext cx="296876" cy="200055"/>
              <a:chOff x="7140308" y="4049970"/>
              <a:chExt cx="296876" cy="200055"/>
            </a:xfrm>
          </p:grpSpPr>
          <p:sp>
            <p:nvSpPr>
              <p:cNvPr id="206" name="图形 40">
                <a:extLst>
                  <a:ext uri="{FF2B5EF4-FFF2-40B4-BE49-F238E27FC236}">
                    <a16:creationId xmlns:a16="http://schemas.microsoft.com/office/drawing/2014/main" id="{17CDB151-18EA-D02E-1C0C-504F418DA814}"/>
                  </a:ext>
                </a:extLst>
              </p:cNvPr>
              <p:cNvSpPr/>
              <p:nvPr/>
            </p:nvSpPr>
            <p:spPr>
              <a:xfrm>
                <a:off x="7197695" y="4067174"/>
                <a:ext cx="195552" cy="165648"/>
              </a:xfrm>
              <a:custGeom>
                <a:avLst/>
                <a:gdLst>
                  <a:gd name="connsiteX0" fmla="*/ 121349 w 143255"/>
                  <a:gd name="connsiteY0" fmla="*/ 82582 h 121348"/>
                  <a:gd name="connsiteX1" fmla="*/ 121349 w 143255"/>
                  <a:gd name="connsiteY1" fmla="*/ 32957 h 121348"/>
                  <a:gd name="connsiteX2" fmla="*/ 88392 w 143255"/>
                  <a:gd name="connsiteY2" fmla="*/ 0 h 121348"/>
                  <a:gd name="connsiteX3" fmla="*/ 32957 w 143255"/>
                  <a:gd name="connsiteY3" fmla="*/ 0 h 121348"/>
                  <a:gd name="connsiteX4" fmla="*/ 0 w 143255"/>
                  <a:gd name="connsiteY4" fmla="*/ 32957 h 121348"/>
                  <a:gd name="connsiteX5" fmla="*/ 0 w 143255"/>
                  <a:gd name="connsiteY5" fmla="*/ 88392 h 121348"/>
                  <a:gd name="connsiteX6" fmla="*/ 32957 w 143255"/>
                  <a:gd name="connsiteY6" fmla="*/ 121349 h 121348"/>
                  <a:gd name="connsiteX7" fmla="*/ 143256 w 143255"/>
                  <a:gd name="connsiteY7" fmla="*/ 121349 h 121348"/>
                  <a:gd name="connsiteX8" fmla="*/ 130874 w 143255"/>
                  <a:gd name="connsiteY8" fmla="*/ 107633 h 121348"/>
                  <a:gd name="connsiteX9" fmla="*/ 121253 w 143255"/>
                  <a:gd name="connsiteY9" fmla="*/ 82677 h 12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5" h="121348">
                    <a:moveTo>
                      <a:pt x="121349" y="82582"/>
                    </a:moveTo>
                    <a:lnTo>
                      <a:pt x="121349" y="32957"/>
                    </a:lnTo>
                    <a:cubicBezTo>
                      <a:pt x="121349" y="14764"/>
                      <a:pt x="106585" y="0"/>
                      <a:pt x="88392" y="0"/>
                    </a:cubicBezTo>
                    <a:lnTo>
                      <a:pt x="32957" y="0"/>
                    </a:lnTo>
                    <a:cubicBezTo>
                      <a:pt x="14764" y="0"/>
                      <a:pt x="0" y="14764"/>
                      <a:pt x="0" y="32957"/>
                    </a:cubicBezTo>
                    <a:lnTo>
                      <a:pt x="0" y="88392"/>
                    </a:lnTo>
                    <a:cubicBezTo>
                      <a:pt x="0" y="106585"/>
                      <a:pt x="14764" y="121349"/>
                      <a:pt x="32957" y="121349"/>
                    </a:cubicBezTo>
                    <a:lnTo>
                      <a:pt x="143256" y="121349"/>
                    </a:lnTo>
                    <a:lnTo>
                      <a:pt x="130874" y="107633"/>
                    </a:lnTo>
                    <a:cubicBezTo>
                      <a:pt x="124682" y="100775"/>
                      <a:pt x="121253" y="91916"/>
                      <a:pt x="121253" y="82677"/>
                    </a:cubicBezTo>
                    <a:close/>
                  </a:path>
                </a:pathLst>
              </a:custGeom>
              <a:gradFill>
                <a:gsLst>
                  <a:gs pos="100000">
                    <a:srgbClr val="00A5DE"/>
                  </a:gs>
                  <a:gs pos="0">
                    <a:srgbClr val="00A566"/>
                  </a:gs>
                  <a:gs pos="64000">
                    <a:srgbClr val="49BCBD"/>
                  </a:gs>
                </a:gsLst>
                <a:lin ang="1800000" scaled="0"/>
              </a:gradFill>
              <a:ln w="9525" cap="flat">
                <a:noFill/>
                <a:prstDash val="solid"/>
                <a:miter/>
              </a:ln>
            </p:spPr>
            <p:txBody>
              <a:bodyPr rtlCol="0" anchor="ctr"/>
              <a:lstStyle/>
              <a:p>
                <a:endParaRPr lang="zh-CN" altLang="en-US"/>
              </a:p>
            </p:txBody>
          </p:sp>
          <p:sp>
            <p:nvSpPr>
              <p:cNvPr id="207" name="文本框 206">
                <a:extLst>
                  <a:ext uri="{FF2B5EF4-FFF2-40B4-BE49-F238E27FC236}">
                    <a16:creationId xmlns:a16="http://schemas.microsoft.com/office/drawing/2014/main" id="{866A2FEA-2DE1-AA7E-B057-38ABE6E4CECA}"/>
                  </a:ext>
                </a:extLst>
              </p:cNvPr>
              <p:cNvSpPr txBox="1"/>
              <p:nvPr/>
            </p:nvSpPr>
            <p:spPr>
              <a:xfrm>
                <a:off x="7140308" y="4049970"/>
                <a:ext cx="296876" cy="200055"/>
              </a:xfrm>
              <a:prstGeom prst="rect">
                <a:avLst/>
              </a:prstGeom>
              <a:noFill/>
            </p:spPr>
            <p:txBody>
              <a:bodyPr wrap="none" rtlCol="0">
                <a:spAutoFit/>
              </a:bodyPr>
              <a:lstStyle/>
              <a:p>
                <a:r>
                  <a:rPr lang="en-US" altLang="zh-CN" sz="700" b="1" dirty="0">
                    <a:solidFill>
                      <a:schemeClr val="bg1"/>
                    </a:solidFill>
                    <a:latin typeface="微软雅黑" panose="020B0503020204020204" pitchFamily="34" charset="-122"/>
                    <a:ea typeface="微软雅黑" panose="020B0503020204020204" pitchFamily="34" charset="-122"/>
                  </a:rPr>
                  <a:t>01</a:t>
                </a:r>
                <a:endParaRPr lang="zh-CN" altLang="en-US" sz="700" b="1" dirty="0">
                  <a:solidFill>
                    <a:schemeClr val="bg1"/>
                  </a:solidFill>
                  <a:latin typeface="微软雅黑" panose="020B0503020204020204" pitchFamily="34" charset="-122"/>
                  <a:ea typeface="微软雅黑" panose="020B0503020204020204" pitchFamily="34" charset="-122"/>
                </a:endParaRPr>
              </a:p>
            </p:txBody>
          </p:sp>
        </p:grpSp>
        <p:sp>
          <p:nvSpPr>
            <p:cNvPr id="204" name="文本框 203">
              <a:extLst>
                <a:ext uri="{FF2B5EF4-FFF2-40B4-BE49-F238E27FC236}">
                  <a16:creationId xmlns:a16="http://schemas.microsoft.com/office/drawing/2014/main" id="{D9E0EDBE-439E-1987-05DE-DE897C35CB9D}"/>
                </a:ext>
              </a:extLst>
            </p:cNvPr>
            <p:cNvSpPr txBox="1"/>
            <p:nvPr/>
          </p:nvSpPr>
          <p:spPr>
            <a:xfrm>
              <a:off x="7369692" y="4031606"/>
              <a:ext cx="1851789" cy="246221"/>
            </a:xfrm>
            <a:prstGeom prst="rect">
              <a:avLst/>
            </a:prstGeom>
            <a:noFill/>
          </p:spPr>
          <p:txBody>
            <a:bodyPr wrap="none" rtlCol="0">
              <a:spAutoFit/>
            </a:bodyPr>
            <a:lstStyle/>
            <a:p>
              <a:r>
                <a:rPr lang="zh-CN" altLang="en-US" sz="1000" b="1" dirty="0">
                  <a:gradFill>
                    <a:gsLst>
                      <a:gs pos="100000">
                        <a:srgbClr val="00A5DE"/>
                      </a:gs>
                      <a:gs pos="0">
                        <a:srgbClr val="00A566"/>
                      </a:gs>
                      <a:gs pos="64000">
                        <a:srgbClr val="49BCBD"/>
                      </a:gs>
                    </a:gsLst>
                    <a:lin ang="0" scaled="0"/>
                  </a:gradFill>
                  <a:latin typeface="微软雅黑" panose="020B0503020204020204" pitchFamily="34" charset="-122"/>
                  <a:ea typeface="微软雅黑" panose="020B0503020204020204" pitchFamily="34" charset="-122"/>
                </a:rPr>
                <a:t>个人信用报告包括哪些内容？</a:t>
              </a:r>
            </a:p>
          </p:txBody>
        </p:sp>
        <p:sp>
          <p:nvSpPr>
            <p:cNvPr id="205" name="文本框 204">
              <a:extLst>
                <a:ext uri="{FF2B5EF4-FFF2-40B4-BE49-F238E27FC236}">
                  <a16:creationId xmlns:a16="http://schemas.microsoft.com/office/drawing/2014/main" id="{84A7A390-CAE9-D2FA-7268-25A9CA914156}"/>
                </a:ext>
              </a:extLst>
            </p:cNvPr>
            <p:cNvSpPr txBox="1"/>
            <p:nvPr/>
          </p:nvSpPr>
          <p:spPr>
            <a:xfrm>
              <a:off x="7140307" y="4230094"/>
              <a:ext cx="2822695" cy="1527534"/>
            </a:xfrm>
            <a:prstGeom prst="rect">
              <a:avLst/>
            </a:prstGeom>
            <a:noFill/>
          </p:spPr>
          <p:txBody>
            <a:bodyPr wrap="square" rtlCol="0">
              <a:spAutoFit/>
            </a:bodyPr>
            <a:lstStyle/>
            <a:p>
              <a:pPr>
                <a:lnSpc>
                  <a:spcPct val="150000"/>
                </a:lnSpc>
              </a:pPr>
              <a:r>
                <a:rPr lang="zh-CN" altLang="en-US" sz="700" dirty="0">
                  <a:latin typeface="微软雅黑" panose="020B0503020204020204" pitchFamily="34" charset="-122"/>
                  <a:ea typeface="微软雅黑" panose="020B0503020204020204" pitchFamily="34" charset="-122"/>
                </a:rPr>
                <a:t>        首先是“您是谁”，包括姓名、身份证号码、家庭住址、工作单位等。 </a:t>
              </a:r>
            </a:p>
            <a:p>
              <a:pPr>
                <a:lnSpc>
                  <a:spcPct val="150000"/>
                </a:lnSpc>
              </a:pPr>
              <a:r>
                <a:rPr lang="zh-CN" altLang="en-US" sz="700" dirty="0">
                  <a:latin typeface="微软雅黑" panose="020B0503020204020204" pitchFamily="34" charset="-122"/>
                  <a:ea typeface="微软雅黑" panose="020B0503020204020204" pitchFamily="34" charset="-122"/>
                </a:rPr>
                <a:t>        其次是“您的信用历史”，包括个人贷款信息（贷款金额、期限、还款记录等），信用卡信息（授信额度、还款记录等）。</a:t>
              </a:r>
            </a:p>
            <a:p>
              <a:pPr>
                <a:lnSpc>
                  <a:spcPct val="150000"/>
                </a:lnSpc>
              </a:pPr>
              <a:r>
                <a:rPr lang="zh-CN" altLang="en-US" sz="700" dirty="0">
                  <a:latin typeface="微软雅黑" panose="020B0503020204020204" pitchFamily="34" charset="-122"/>
                  <a:ea typeface="微软雅黑" panose="020B0503020204020204" pitchFamily="34" charset="-122"/>
                </a:rPr>
                <a:t>        最后是查询记录，哪些机构于何时查询过您的信用报告。 </a:t>
              </a:r>
            </a:p>
            <a:p>
              <a:pPr>
                <a:lnSpc>
                  <a:spcPct val="150000"/>
                </a:lnSpc>
              </a:pPr>
              <a:r>
                <a:rPr lang="zh-CN" altLang="en-US" sz="700" dirty="0">
                  <a:latin typeface="微软雅黑" panose="020B0503020204020204" pitchFamily="34" charset="-122"/>
                  <a:ea typeface="微软雅黑" panose="020B0503020204020204" pitchFamily="34" charset="-122"/>
                </a:rPr>
                <a:t>        随着个人信用报告应用日益广泛，信用报告还将采集其他领域与个人信用有关的信息，例如社保缴纳情况、公积金缴纳情况、法院民事判决、欠税以及个人支付水、电、煤气等公共事业费用的信息。</a:t>
              </a:r>
            </a:p>
          </p:txBody>
        </p:sp>
      </p:grpSp>
      <p:pic>
        <p:nvPicPr>
          <p:cNvPr id="209" name="图形 208">
            <a:extLst>
              <a:ext uri="{FF2B5EF4-FFF2-40B4-BE49-F238E27FC236}">
                <a16:creationId xmlns:a16="http://schemas.microsoft.com/office/drawing/2014/main" id="{5F4F19BA-47C5-CB91-27CB-BF8F2FADBACD}"/>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0665193" y="3140970"/>
            <a:ext cx="2602562" cy="1447414"/>
          </a:xfrm>
          <a:prstGeom prst="rect">
            <a:avLst/>
          </a:prstGeom>
        </p:spPr>
      </p:pic>
      <p:grpSp>
        <p:nvGrpSpPr>
          <p:cNvPr id="210" name="组合 209">
            <a:extLst>
              <a:ext uri="{FF2B5EF4-FFF2-40B4-BE49-F238E27FC236}">
                <a16:creationId xmlns:a16="http://schemas.microsoft.com/office/drawing/2014/main" id="{58AFBBF5-C197-750F-DAF5-81418F7F99E0}"/>
              </a:ext>
            </a:extLst>
          </p:cNvPr>
          <p:cNvGrpSpPr/>
          <p:nvPr/>
        </p:nvGrpSpPr>
        <p:grpSpPr>
          <a:xfrm>
            <a:off x="10555126" y="4809574"/>
            <a:ext cx="2822695" cy="756526"/>
            <a:chOff x="7140307" y="4031606"/>
            <a:chExt cx="2822695" cy="756526"/>
          </a:xfrm>
        </p:grpSpPr>
        <p:grpSp>
          <p:nvGrpSpPr>
            <p:cNvPr id="211" name="组合 210">
              <a:extLst>
                <a:ext uri="{FF2B5EF4-FFF2-40B4-BE49-F238E27FC236}">
                  <a16:creationId xmlns:a16="http://schemas.microsoft.com/office/drawing/2014/main" id="{248FB15F-3B66-19F6-B046-F5FE558EDD32}"/>
                </a:ext>
              </a:extLst>
            </p:cNvPr>
            <p:cNvGrpSpPr/>
            <p:nvPr/>
          </p:nvGrpSpPr>
          <p:grpSpPr>
            <a:xfrm>
              <a:off x="7140308" y="4049970"/>
              <a:ext cx="296876" cy="200055"/>
              <a:chOff x="7140308" y="4049970"/>
              <a:chExt cx="296876" cy="200055"/>
            </a:xfrm>
          </p:grpSpPr>
          <p:sp>
            <p:nvSpPr>
              <p:cNvPr id="214" name="图形 40">
                <a:extLst>
                  <a:ext uri="{FF2B5EF4-FFF2-40B4-BE49-F238E27FC236}">
                    <a16:creationId xmlns:a16="http://schemas.microsoft.com/office/drawing/2014/main" id="{CBF993DE-249D-D7E2-0D9C-CB905FBB637F}"/>
                  </a:ext>
                </a:extLst>
              </p:cNvPr>
              <p:cNvSpPr/>
              <p:nvPr/>
            </p:nvSpPr>
            <p:spPr>
              <a:xfrm>
                <a:off x="7197695" y="4067174"/>
                <a:ext cx="195552" cy="165648"/>
              </a:xfrm>
              <a:custGeom>
                <a:avLst/>
                <a:gdLst>
                  <a:gd name="connsiteX0" fmla="*/ 121349 w 143255"/>
                  <a:gd name="connsiteY0" fmla="*/ 82582 h 121348"/>
                  <a:gd name="connsiteX1" fmla="*/ 121349 w 143255"/>
                  <a:gd name="connsiteY1" fmla="*/ 32957 h 121348"/>
                  <a:gd name="connsiteX2" fmla="*/ 88392 w 143255"/>
                  <a:gd name="connsiteY2" fmla="*/ 0 h 121348"/>
                  <a:gd name="connsiteX3" fmla="*/ 32957 w 143255"/>
                  <a:gd name="connsiteY3" fmla="*/ 0 h 121348"/>
                  <a:gd name="connsiteX4" fmla="*/ 0 w 143255"/>
                  <a:gd name="connsiteY4" fmla="*/ 32957 h 121348"/>
                  <a:gd name="connsiteX5" fmla="*/ 0 w 143255"/>
                  <a:gd name="connsiteY5" fmla="*/ 88392 h 121348"/>
                  <a:gd name="connsiteX6" fmla="*/ 32957 w 143255"/>
                  <a:gd name="connsiteY6" fmla="*/ 121349 h 121348"/>
                  <a:gd name="connsiteX7" fmla="*/ 143256 w 143255"/>
                  <a:gd name="connsiteY7" fmla="*/ 121349 h 121348"/>
                  <a:gd name="connsiteX8" fmla="*/ 130874 w 143255"/>
                  <a:gd name="connsiteY8" fmla="*/ 107633 h 121348"/>
                  <a:gd name="connsiteX9" fmla="*/ 121253 w 143255"/>
                  <a:gd name="connsiteY9" fmla="*/ 82677 h 12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5" h="121348">
                    <a:moveTo>
                      <a:pt x="121349" y="82582"/>
                    </a:moveTo>
                    <a:lnTo>
                      <a:pt x="121349" y="32957"/>
                    </a:lnTo>
                    <a:cubicBezTo>
                      <a:pt x="121349" y="14764"/>
                      <a:pt x="106585" y="0"/>
                      <a:pt x="88392" y="0"/>
                    </a:cubicBezTo>
                    <a:lnTo>
                      <a:pt x="32957" y="0"/>
                    </a:lnTo>
                    <a:cubicBezTo>
                      <a:pt x="14764" y="0"/>
                      <a:pt x="0" y="14764"/>
                      <a:pt x="0" y="32957"/>
                    </a:cubicBezTo>
                    <a:lnTo>
                      <a:pt x="0" y="88392"/>
                    </a:lnTo>
                    <a:cubicBezTo>
                      <a:pt x="0" y="106585"/>
                      <a:pt x="14764" y="121349"/>
                      <a:pt x="32957" y="121349"/>
                    </a:cubicBezTo>
                    <a:lnTo>
                      <a:pt x="143256" y="121349"/>
                    </a:lnTo>
                    <a:lnTo>
                      <a:pt x="130874" y="107633"/>
                    </a:lnTo>
                    <a:cubicBezTo>
                      <a:pt x="124682" y="100775"/>
                      <a:pt x="121253" y="91916"/>
                      <a:pt x="121253" y="82677"/>
                    </a:cubicBezTo>
                    <a:close/>
                  </a:path>
                </a:pathLst>
              </a:custGeom>
              <a:gradFill>
                <a:gsLst>
                  <a:gs pos="100000">
                    <a:srgbClr val="00A5DE"/>
                  </a:gs>
                  <a:gs pos="0">
                    <a:srgbClr val="00A566"/>
                  </a:gs>
                  <a:gs pos="64000">
                    <a:srgbClr val="49BCBD"/>
                  </a:gs>
                </a:gsLst>
                <a:lin ang="1800000" scaled="0"/>
              </a:gradFill>
              <a:ln w="9525" cap="flat">
                <a:noFill/>
                <a:prstDash val="solid"/>
                <a:miter/>
              </a:ln>
            </p:spPr>
            <p:txBody>
              <a:bodyPr rtlCol="0" anchor="ctr"/>
              <a:lstStyle/>
              <a:p>
                <a:endParaRPr lang="zh-CN" altLang="en-US"/>
              </a:p>
            </p:txBody>
          </p:sp>
          <p:sp>
            <p:nvSpPr>
              <p:cNvPr id="215" name="文本框 214">
                <a:extLst>
                  <a:ext uri="{FF2B5EF4-FFF2-40B4-BE49-F238E27FC236}">
                    <a16:creationId xmlns:a16="http://schemas.microsoft.com/office/drawing/2014/main" id="{E4877788-F978-6135-20DE-84758B9B5E55}"/>
                  </a:ext>
                </a:extLst>
              </p:cNvPr>
              <p:cNvSpPr txBox="1"/>
              <p:nvPr/>
            </p:nvSpPr>
            <p:spPr>
              <a:xfrm>
                <a:off x="7140308" y="4049970"/>
                <a:ext cx="296876" cy="200055"/>
              </a:xfrm>
              <a:prstGeom prst="rect">
                <a:avLst/>
              </a:prstGeom>
              <a:noFill/>
            </p:spPr>
            <p:txBody>
              <a:bodyPr wrap="none" rtlCol="0">
                <a:spAutoFit/>
              </a:bodyPr>
              <a:lstStyle/>
              <a:p>
                <a:r>
                  <a:rPr lang="en-US" altLang="zh-CN" sz="700" b="1" dirty="0">
                    <a:solidFill>
                      <a:schemeClr val="bg1"/>
                    </a:solidFill>
                    <a:latin typeface="微软雅黑" panose="020B0503020204020204" pitchFamily="34" charset="-122"/>
                    <a:ea typeface="微软雅黑" panose="020B0503020204020204" pitchFamily="34" charset="-122"/>
                  </a:rPr>
                  <a:t>02</a:t>
                </a:r>
                <a:endParaRPr lang="zh-CN" altLang="en-US" sz="700" b="1" dirty="0">
                  <a:solidFill>
                    <a:schemeClr val="bg1"/>
                  </a:solidFill>
                  <a:latin typeface="微软雅黑" panose="020B0503020204020204" pitchFamily="34" charset="-122"/>
                  <a:ea typeface="微软雅黑" panose="020B0503020204020204" pitchFamily="34" charset="-122"/>
                </a:endParaRPr>
              </a:p>
            </p:txBody>
          </p:sp>
        </p:grpSp>
        <p:sp>
          <p:nvSpPr>
            <p:cNvPr id="212" name="文本框 211">
              <a:extLst>
                <a:ext uri="{FF2B5EF4-FFF2-40B4-BE49-F238E27FC236}">
                  <a16:creationId xmlns:a16="http://schemas.microsoft.com/office/drawing/2014/main" id="{6C5592D0-0E2B-DDAF-33A3-B614FF532F41}"/>
                </a:ext>
              </a:extLst>
            </p:cNvPr>
            <p:cNvSpPr txBox="1"/>
            <p:nvPr/>
          </p:nvSpPr>
          <p:spPr>
            <a:xfrm>
              <a:off x="7369692" y="4031606"/>
              <a:ext cx="1467068" cy="246221"/>
            </a:xfrm>
            <a:prstGeom prst="rect">
              <a:avLst/>
            </a:prstGeom>
            <a:noFill/>
          </p:spPr>
          <p:txBody>
            <a:bodyPr wrap="none" rtlCol="0">
              <a:spAutoFit/>
            </a:bodyPr>
            <a:lstStyle/>
            <a:p>
              <a:r>
                <a:rPr lang="zh-CN" altLang="en-US" sz="1000" b="1" dirty="0">
                  <a:gradFill>
                    <a:gsLst>
                      <a:gs pos="100000">
                        <a:srgbClr val="00A5DE"/>
                      </a:gs>
                      <a:gs pos="0">
                        <a:srgbClr val="00A566"/>
                      </a:gs>
                      <a:gs pos="64000">
                        <a:srgbClr val="49BCBD"/>
                      </a:gs>
                    </a:gsLst>
                    <a:lin ang="0" scaled="0"/>
                  </a:gradFill>
                  <a:latin typeface="微软雅黑" panose="020B0503020204020204" pitchFamily="34" charset="-122"/>
                  <a:ea typeface="微软雅黑" panose="020B0503020204020204" pitchFamily="34" charset="-122"/>
                </a:rPr>
                <a:t>贷款逾期对征信的影响</a:t>
              </a:r>
            </a:p>
          </p:txBody>
        </p:sp>
        <p:sp>
          <p:nvSpPr>
            <p:cNvPr id="213" name="文本框 212">
              <a:extLst>
                <a:ext uri="{FF2B5EF4-FFF2-40B4-BE49-F238E27FC236}">
                  <a16:creationId xmlns:a16="http://schemas.microsoft.com/office/drawing/2014/main" id="{ACFF2EFA-CAFD-5B8D-3C8D-B13FAE37ED86}"/>
                </a:ext>
              </a:extLst>
            </p:cNvPr>
            <p:cNvSpPr txBox="1"/>
            <p:nvPr/>
          </p:nvSpPr>
          <p:spPr>
            <a:xfrm>
              <a:off x="7140307" y="4230094"/>
              <a:ext cx="2822695" cy="558038"/>
            </a:xfrm>
            <a:prstGeom prst="rect">
              <a:avLst/>
            </a:prstGeom>
            <a:noFill/>
          </p:spPr>
          <p:txBody>
            <a:bodyPr wrap="square" rtlCol="0">
              <a:spAutoFit/>
            </a:bodyPr>
            <a:lstStyle/>
            <a:p>
              <a:pPr>
                <a:lnSpc>
                  <a:spcPct val="150000"/>
                </a:lnSpc>
              </a:pPr>
              <a:r>
                <a:rPr lang="zh-CN" altLang="en-US" sz="700" dirty="0">
                  <a:latin typeface="微软雅黑" panose="020B0503020204020204" pitchFamily="34" charset="-122"/>
                  <a:ea typeface="微软雅黑" panose="020B0503020204020204" pitchFamily="34" charset="-122"/>
                </a:rPr>
                <a:t>        个人信用报告如实记录借款人的信用信息，借款人过去的信用行为将对未来的经济活动产生重大影响。请借款人重视维护自身信用，只有这样才能充分享受到守信激励的好处，防止失信被惩戒。</a:t>
              </a:r>
            </a:p>
          </p:txBody>
        </p:sp>
      </p:grpSp>
      <p:pic>
        <p:nvPicPr>
          <p:cNvPr id="217" name="图片 216">
            <a:extLst>
              <a:ext uri="{FF2B5EF4-FFF2-40B4-BE49-F238E27FC236}">
                <a16:creationId xmlns:a16="http://schemas.microsoft.com/office/drawing/2014/main" id="{4A295105-6F51-768B-E056-7B6FD19E3CE5}"/>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0856958" y="5649844"/>
            <a:ext cx="2316498" cy="1636363"/>
          </a:xfrm>
          <a:prstGeom prst="rect">
            <a:avLst/>
          </a:prstGeom>
        </p:spPr>
      </p:pic>
    </p:spTree>
    <p:extLst>
      <p:ext uri="{BB962C8B-B14F-4D97-AF65-F5344CB8AC3E}">
        <p14:creationId xmlns:p14="http://schemas.microsoft.com/office/powerpoint/2010/main" val="2078991772"/>
      </p:ext>
    </p:extLst>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183</TotalTime>
  <Words>2485</Words>
  <Application>Microsoft Office PowerPoint</Application>
  <PresentationFormat>自定义</PresentationFormat>
  <Paragraphs>155</Paragraphs>
  <Slides>2</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vt:i4>
      </vt:variant>
    </vt:vector>
  </HeadingPairs>
  <TitlesOfParts>
    <vt:vector size="7" baseType="lpstr">
      <vt:lpstr>微软雅黑</vt:lpstr>
      <vt:lpstr>Arial</vt:lpstr>
      <vt:lpstr>Calibri</vt:lpstr>
      <vt:lpstr>Calibri Light</vt:lpstr>
      <vt:lpstr>Office 主题​​</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YING LI</dc:creator>
  <cp:lastModifiedBy>YING LI</cp:lastModifiedBy>
  <cp:revision>26</cp:revision>
  <dcterms:created xsi:type="dcterms:W3CDTF">2025-04-29T05:41:22Z</dcterms:created>
  <dcterms:modified xsi:type="dcterms:W3CDTF">2025-05-07T06:41:46Z</dcterms:modified>
</cp:coreProperties>
</file>